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6" r:id="rId4"/>
  </p:sldMasterIdLst>
  <p:sldIdLst>
    <p:sldId id="256" r:id="rId5"/>
    <p:sldId id="257" r:id="rId6"/>
    <p:sldId id="260" r:id="rId7"/>
    <p:sldId id="258" r:id="rId8"/>
    <p:sldId id="259"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Μεσαίο στυλ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FABFCF23-3B69-468F-B69F-88F6DE6A72F2}" styleName="Μεσαίο στυλ 1 - Έμφαση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8FD4443E-F989-4FC4-A0C8-D5A2AF1F390B}" styleName="Σκούρο στυλ 1 - Έμφαση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2" d="100"/>
          <a:sy n="82" d="100"/>
        </p:scale>
        <p:origin x="67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Ηλιάνα Σπυρολλάρι" userId="0c52be5fd84120f1" providerId="LiveId" clId="{ED2418E5-5A60-4704-9061-AF8FFFDF679E}"/>
    <pc:docChg chg="custSel modSld">
      <pc:chgData name="Ηλιάνα Σπυρολλάρι" userId="0c52be5fd84120f1" providerId="LiveId" clId="{ED2418E5-5A60-4704-9061-AF8FFFDF679E}" dt="2023-12-23T17:18:23.393" v="8" actId="207"/>
      <pc:docMkLst>
        <pc:docMk/>
      </pc:docMkLst>
      <pc:sldChg chg="modSp mod">
        <pc:chgData name="Ηλιάνα Σπυρολλάρι" userId="0c52be5fd84120f1" providerId="LiveId" clId="{ED2418E5-5A60-4704-9061-AF8FFFDF679E}" dt="2023-12-23T17:18:23.393" v="8" actId="207"/>
        <pc:sldMkLst>
          <pc:docMk/>
          <pc:sldMk cId="2386747623" sldId="260"/>
        </pc:sldMkLst>
        <pc:spChg chg="mod">
          <ac:chgData name="Ηλιάνα Σπυρολλάρι" userId="0c52be5fd84120f1" providerId="LiveId" clId="{ED2418E5-5A60-4704-9061-AF8FFFDF679E}" dt="2023-12-23T17:18:23.393" v="8" actId="207"/>
          <ac:spMkLst>
            <pc:docMk/>
            <pc:sldMk cId="2386747623" sldId="260"/>
            <ac:spMk id="3" creationId="{3CF4D117-EA99-F449-0DCE-B69753B87FB4}"/>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C88C714C-E960-48EC-B469-DABF7DB54495}" type="datetimeFigureOut">
              <a:rPr lang="el-GR" smtClean="0"/>
              <a:t>23/12/2023</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2852388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Πανοραμική 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dirty="0"/>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C88C714C-E960-48EC-B469-DABF7DB54495}" type="datetimeFigureOut">
              <a:rPr lang="el-GR" smtClean="0"/>
              <a:t>23/12/2023</a:t>
            </a:fld>
            <a:endParaRPr lang="el-GR" dirty="0"/>
          </a:p>
        </p:txBody>
      </p:sp>
      <p:sp>
        <p:nvSpPr>
          <p:cNvPr id="6" name="Footer Placeholder 5"/>
          <p:cNvSpPr>
            <a:spLocks noGrp="1"/>
          </p:cNvSpPr>
          <p:nvPr>
            <p:ph type="ftr" sz="quarter" idx="11"/>
          </p:nvPr>
        </p:nvSpPr>
        <p:spPr/>
        <p:txBody>
          <a:bodyPr/>
          <a:lstStyle/>
          <a:p>
            <a:endParaRPr lang="el-GR" dirty="0"/>
          </a:p>
        </p:txBody>
      </p:sp>
      <p:sp>
        <p:nvSpPr>
          <p:cNvPr id="7" name="Slide Number Placeholder 6"/>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1453998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l-GR"/>
              <a:t>Κάντε κλικ για να επεξεργαστείτε τον τίτλο υποδείγματος</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C88C714C-E960-48EC-B469-DABF7DB54495}" type="datetimeFigureOut">
              <a:rPr lang="el-GR" smtClean="0"/>
              <a:t>23/12/2023</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31929194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l-GR"/>
              <a:t>Κάντε κλικ για να επεξεργαστείτε τον τίτλο υποδείγματος</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l-GR"/>
              <a:t>Στυλ κειμένου υποδείγματος</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C88C714C-E960-48EC-B469-DABF7DB54495}" type="datetimeFigureOut">
              <a:rPr lang="el-GR" smtClean="0"/>
              <a:t>23/12/2023</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3EEC8148-D3A7-43BB-9FCF-42E708181CFB}" type="slidenum">
              <a:rPr lang="el-GR" smtClean="0"/>
              <a:t>‹#›</a:t>
            </a:fld>
            <a:endParaRPr lang="el-GR"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195417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C88C714C-E960-48EC-B469-DABF7DB54495}" type="datetimeFigureOut">
              <a:rPr lang="el-GR" smtClean="0"/>
              <a:t>23/12/2023</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41886836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στήλε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88C714C-E960-48EC-B469-DABF7DB54495}" type="datetimeFigureOut">
              <a:rPr lang="el-GR" smtClean="0"/>
              <a:t>23/12/2023</a:t>
            </a:fld>
            <a:endParaRPr lang="el-GR" dirty="0"/>
          </a:p>
        </p:txBody>
      </p:sp>
      <p:sp>
        <p:nvSpPr>
          <p:cNvPr id="4"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36335935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Στήλη 3 εικόνων">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dirty="0"/>
              <a:t>Κάντε κλικ στο εικονίδιο για να προσθέσετε εικόνα</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dirty="0"/>
              <a:t>Κάντε κλικ στο εικονίδιο για να προσθέσετε εικόνα</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dirty="0"/>
              <a:t>Κάντε κλικ στο εικονίδιο για να προσθέσετε εικόνα</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88C714C-E960-48EC-B469-DABF7DB54495}" type="datetimeFigureOut">
              <a:rPr lang="el-GR" smtClean="0"/>
              <a:t>23/12/2023</a:t>
            </a:fld>
            <a:endParaRPr lang="el-GR" dirty="0"/>
          </a:p>
        </p:txBody>
      </p:sp>
      <p:sp>
        <p:nvSpPr>
          <p:cNvPr id="4"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588033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nchor="t" anchorCtr="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C88C714C-E960-48EC-B469-DABF7DB54495}" type="datetimeFigureOut">
              <a:rPr lang="el-GR" smtClean="0"/>
              <a:t>23/12/2023</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2024247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C88C714C-E960-48EC-B469-DABF7DB54495}" type="datetimeFigureOut">
              <a:rPr lang="el-GR" smtClean="0"/>
              <a:t>23/12/2023</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2245742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3"/>
          <p:cNvSpPr>
            <a:spLocks noGrp="1"/>
          </p:cNvSpPr>
          <p:nvPr>
            <p:ph type="dt" sz="half" idx="10"/>
          </p:nvPr>
        </p:nvSpPr>
        <p:spPr/>
        <p:txBody>
          <a:bodyPr/>
          <a:lstStyle/>
          <a:p>
            <a:fld id="{C88C714C-E960-48EC-B469-DABF7DB54495}" type="datetimeFigureOut">
              <a:rPr lang="el-GR" smtClean="0"/>
              <a:t>23/12/2023</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633741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C88C714C-E960-48EC-B469-DABF7DB54495}" type="datetimeFigureOut">
              <a:rPr lang="el-GR" smtClean="0"/>
              <a:t>23/12/2023</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166109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C88C714C-E960-48EC-B469-DABF7DB54495}" type="datetimeFigureOut">
              <a:rPr lang="el-GR" smtClean="0"/>
              <a:t>23/12/2023</a:t>
            </a:fld>
            <a:endParaRPr lang="el-GR" dirty="0"/>
          </a:p>
        </p:txBody>
      </p:sp>
      <p:sp>
        <p:nvSpPr>
          <p:cNvPr id="6" name="Footer Placeholder 5"/>
          <p:cNvSpPr>
            <a:spLocks noGrp="1"/>
          </p:cNvSpPr>
          <p:nvPr>
            <p:ph type="ftr" sz="quarter" idx="11"/>
          </p:nvPr>
        </p:nvSpPr>
        <p:spPr/>
        <p:txBody>
          <a:bodyPr/>
          <a:lstStyle/>
          <a:p>
            <a:endParaRPr lang="el-GR" dirty="0"/>
          </a:p>
        </p:txBody>
      </p:sp>
      <p:sp>
        <p:nvSpPr>
          <p:cNvPr id="7" name="Slide Number Placeholder 6"/>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2627444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C88C714C-E960-48EC-B469-DABF7DB54495}" type="datetimeFigureOut">
              <a:rPr lang="el-GR" smtClean="0"/>
              <a:t>23/12/2023</a:t>
            </a:fld>
            <a:endParaRPr lang="el-GR" dirty="0"/>
          </a:p>
        </p:txBody>
      </p:sp>
      <p:sp>
        <p:nvSpPr>
          <p:cNvPr id="8" name="Footer Placeholder 7"/>
          <p:cNvSpPr>
            <a:spLocks noGrp="1"/>
          </p:cNvSpPr>
          <p:nvPr>
            <p:ph type="ftr" sz="quarter" idx="11"/>
          </p:nvPr>
        </p:nvSpPr>
        <p:spPr/>
        <p:txBody>
          <a:bodyPr/>
          <a:lstStyle/>
          <a:p>
            <a:endParaRPr lang="el-GR" dirty="0"/>
          </a:p>
        </p:txBody>
      </p:sp>
      <p:sp>
        <p:nvSpPr>
          <p:cNvPr id="9" name="Slide Number Placeholder 8"/>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2695436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7" name="Date Placeholder 2"/>
          <p:cNvSpPr>
            <a:spLocks noGrp="1"/>
          </p:cNvSpPr>
          <p:nvPr>
            <p:ph type="dt" sz="half" idx="10"/>
          </p:nvPr>
        </p:nvSpPr>
        <p:spPr/>
        <p:txBody>
          <a:bodyPr/>
          <a:lstStyle/>
          <a:p>
            <a:fld id="{C88C714C-E960-48EC-B469-DABF7DB54495}" type="datetimeFigureOut">
              <a:rPr lang="el-GR" smtClean="0"/>
              <a:t>23/12/2023</a:t>
            </a:fld>
            <a:endParaRPr lang="el-GR" dirty="0"/>
          </a:p>
        </p:txBody>
      </p:sp>
      <p:sp>
        <p:nvSpPr>
          <p:cNvPr id="5" name="Footer Placeholder 3"/>
          <p:cNvSpPr>
            <a:spLocks noGrp="1"/>
          </p:cNvSpPr>
          <p:nvPr>
            <p:ph type="ftr" sz="quarter" idx="11"/>
          </p:nvPr>
        </p:nvSpPr>
        <p:spPr/>
        <p:txBody>
          <a:bodyPr/>
          <a:lstStyle/>
          <a:p>
            <a:endParaRPr lang="el-GR" dirty="0"/>
          </a:p>
        </p:txBody>
      </p:sp>
      <p:sp>
        <p:nvSpPr>
          <p:cNvPr id="6" name="Slide Number Placeholder 4"/>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1398434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C88C714C-E960-48EC-B469-DABF7DB54495}" type="datetimeFigureOut">
              <a:rPr lang="el-GR" smtClean="0"/>
              <a:t>23/12/2023</a:t>
            </a:fld>
            <a:endParaRPr lang="el-GR" dirty="0"/>
          </a:p>
        </p:txBody>
      </p:sp>
      <p:sp>
        <p:nvSpPr>
          <p:cNvPr id="5" name="Footer Placeholder 2"/>
          <p:cNvSpPr>
            <a:spLocks noGrp="1"/>
          </p:cNvSpPr>
          <p:nvPr>
            <p:ph type="ftr" sz="quarter" idx="11"/>
          </p:nvPr>
        </p:nvSpPr>
        <p:spPr/>
        <p:txBody>
          <a:bodyPr/>
          <a:lstStyle/>
          <a:p>
            <a:endParaRPr lang="el-GR" dirty="0"/>
          </a:p>
        </p:txBody>
      </p:sp>
      <p:sp>
        <p:nvSpPr>
          <p:cNvPr id="6" name="Slide Number Placeholder 3"/>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267262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7" name="Date Placeholder 4"/>
          <p:cNvSpPr>
            <a:spLocks noGrp="1"/>
          </p:cNvSpPr>
          <p:nvPr>
            <p:ph type="dt" sz="half" idx="10"/>
          </p:nvPr>
        </p:nvSpPr>
        <p:spPr/>
        <p:txBody>
          <a:bodyPr/>
          <a:lstStyle/>
          <a:p>
            <a:fld id="{C88C714C-E960-48EC-B469-DABF7DB54495}" type="datetimeFigureOut">
              <a:rPr lang="el-GR" smtClean="0"/>
              <a:t>23/12/2023</a:t>
            </a:fld>
            <a:endParaRPr lang="el-GR" dirty="0"/>
          </a:p>
        </p:txBody>
      </p:sp>
      <p:sp>
        <p:nvSpPr>
          <p:cNvPr id="5" name="Footer Placeholder 5"/>
          <p:cNvSpPr>
            <a:spLocks noGrp="1"/>
          </p:cNvSpPr>
          <p:nvPr>
            <p:ph type="ftr" sz="quarter" idx="11"/>
          </p:nvPr>
        </p:nvSpPr>
        <p:spPr/>
        <p:txBody>
          <a:bodyPr/>
          <a:lstStyle/>
          <a:p>
            <a:endParaRPr lang="el-GR" dirty="0"/>
          </a:p>
        </p:txBody>
      </p:sp>
      <p:sp>
        <p:nvSpPr>
          <p:cNvPr id="6" name="Slide Number Placeholder 6"/>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1728888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dirty="0"/>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C88C714C-E960-48EC-B469-DABF7DB54495}" type="datetimeFigureOut">
              <a:rPr lang="el-GR" smtClean="0"/>
              <a:t>23/12/2023</a:t>
            </a:fld>
            <a:endParaRPr lang="el-GR" dirty="0"/>
          </a:p>
        </p:txBody>
      </p:sp>
      <p:sp>
        <p:nvSpPr>
          <p:cNvPr id="6" name="Footer Placeholder 5"/>
          <p:cNvSpPr>
            <a:spLocks noGrp="1"/>
          </p:cNvSpPr>
          <p:nvPr>
            <p:ph type="ftr" sz="quarter" idx="11"/>
          </p:nvPr>
        </p:nvSpPr>
        <p:spPr/>
        <p:txBody>
          <a:bodyPr/>
          <a:lstStyle/>
          <a:p>
            <a:endParaRPr lang="el-GR" dirty="0"/>
          </a:p>
        </p:txBody>
      </p:sp>
      <p:sp>
        <p:nvSpPr>
          <p:cNvPr id="7" name="Slide Number Placeholder 6"/>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2410430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C88C714C-E960-48EC-B469-DABF7DB54495}" type="datetimeFigureOut">
              <a:rPr lang="el-GR" smtClean="0"/>
              <a:t>23/12/2023</a:t>
            </a:fld>
            <a:endParaRPr lang="el-GR"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l-GR"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3EEC8148-D3A7-43BB-9FCF-42E708181CFB}" type="slidenum">
              <a:rPr lang="el-GR" smtClean="0"/>
              <a:t>‹#›</a:t>
            </a:fld>
            <a:endParaRPr lang="el-GR" dirty="0"/>
          </a:p>
        </p:txBody>
      </p:sp>
    </p:spTree>
    <p:extLst>
      <p:ext uri="{BB962C8B-B14F-4D97-AF65-F5344CB8AC3E}">
        <p14:creationId xmlns:p14="http://schemas.microsoft.com/office/powerpoint/2010/main" val="568684070"/>
      </p:ext>
    </p:extLst>
  </p:cSld>
  <p:clrMap bg1="dk1" tx1="lt1" bg2="dk2" tx2="lt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 id="2147483800" r:id="rId14"/>
    <p:sldLayoutId id="2147483801" r:id="rId15"/>
    <p:sldLayoutId id="2147483802" r:id="rId16"/>
    <p:sldLayoutId id="2147483803"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D7AF83A-AA23-F8BC-BE87-517D3565C737}"/>
              </a:ext>
            </a:extLst>
          </p:cNvPr>
          <p:cNvSpPr>
            <a:spLocks noGrp="1"/>
          </p:cNvSpPr>
          <p:nvPr>
            <p:ph type="ctrTitle"/>
          </p:nvPr>
        </p:nvSpPr>
        <p:spPr>
          <a:xfrm>
            <a:off x="1154955" y="513080"/>
            <a:ext cx="8825658" cy="3329581"/>
          </a:xfrm>
        </p:spPr>
        <p:txBody>
          <a:bodyPr>
            <a:normAutofit/>
          </a:bodyPr>
          <a:lstStyle/>
          <a:p>
            <a:pPr algn="ctr"/>
            <a:r>
              <a:rPr lang="el-GR" sz="4800" dirty="0">
                <a:latin typeface="Times New Roman" panose="02020603050405020304" pitchFamily="18" charset="0"/>
                <a:cs typeface="Times New Roman" panose="02020603050405020304" pitchFamily="18" charset="0"/>
              </a:rPr>
              <a:t>Μαθηματικά Προβλήματα για την Πετρελαϊκή Ρύπανση στο Θαλάσσιο Χώρο</a:t>
            </a:r>
          </a:p>
        </p:txBody>
      </p:sp>
      <p:sp>
        <p:nvSpPr>
          <p:cNvPr id="3" name="Υπότιτλος 2">
            <a:extLst>
              <a:ext uri="{FF2B5EF4-FFF2-40B4-BE49-F238E27FC236}">
                <a16:creationId xmlns:a16="http://schemas.microsoft.com/office/drawing/2014/main" id="{262007CE-D179-715C-3412-0B4A374F673C}"/>
              </a:ext>
            </a:extLst>
          </p:cNvPr>
          <p:cNvSpPr>
            <a:spLocks noGrp="1"/>
          </p:cNvSpPr>
          <p:nvPr>
            <p:ph type="subTitle" idx="1"/>
          </p:nvPr>
        </p:nvSpPr>
        <p:spPr>
          <a:xfrm>
            <a:off x="646955" y="5234580"/>
            <a:ext cx="10264885" cy="1237340"/>
          </a:xfrm>
        </p:spPr>
        <p:txBody>
          <a:bodyPr>
            <a:normAutofit/>
          </a:bodyPr>
          <a:lstStyle/>
          <a:p>
            <a:r>
              <a:rPr lang="el-GR" dirty="0">
                <a:solidFill>
                  <a:schemeClr val="tx1"/>
                </a:solidFill>
                <a:latin typeface="Times New Roman" panose="02020603050405020304" pitchFamily="18" charset="0"/>
                <a:cs typeface="Times New Roman" panose="02020603050405020304" pitchFamily="18" charset="0"/>
              </a:rPr>
              <a:t>ΣκεπετΑρη ΑνδριανΗ          ΣΠΥΡΟΛΛΑΡΙ ΗΛΙΑΝΑ       ΚΑΒΑΛΛΑΡΗΣ ΠΑΝΑΓΙΩΤΗΣ</a:t>
            </a:r>
          </a:p>
          <a:p>
            <a:r>
              <a:rPr lang="el-GR" dirty="0">
                <a:solidFill>
                  <a:schemeClr val="tx1"/>
                </a:solidFill>
                <a:latin typeface="Times New Roman" panose="02020603050405020304" pitchFamily="18" charset="0"/>
                <a:cs typeface="Times New Roman" panose="02020603050405020304" pitchFamily="18" charset="0"/>
              </a:rPr>
              <a:t>Α.Μ.: 1112201900364                  Α.Μ.:1112201900314              Α.Μ.:1112202000069</a:t>
            </a:r>
          </a:p>
        </p:txBody>
      </p:sp>
    </p:spTree>
    <p:extLst>
      <p:ext uri="{BB962C8B-B14F-4D97-AF65-F5344CB8AC3E}">
        <p14:creationId xmlns:p14="http://schemas.microsoft.com/office/powerpoint/2010/main" val="1043740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38" name="Freeform: Shape 28">
            <a:extLst>
              <a:ext uri="{FF2B5EF4-FFF2-40B4-BE49-F238E27FC236}">
                <a16:creationId xmlns:a16="http://schemas.microsoft.com/office/drawing/2014/main" id="{F0A84B79-42A7-4AD9-A72A-3A35801478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7" cy="5095933"/>
          </a:xfrm>
          <a:custGeom>
            <a:avLst/>
            <a:gdLst>
              <a:gd name="connsiteX0" fmla="*/ 0 w 12192417"/>
              <a:gd name="connsiteY0" fmla="*/ 0 h 5095933"/>
              <a:gd name="connsiteX1" fmla="*/ 71931 w 12192417"/>
              <a:gd name="connsiteY1" fmla="*/ 12261 h 5095933"/>
              <a:gd name="connsiteX2" fmla="*/ 282848 w 12192417"/>
              <a:gd name="connsiteY2" fmla="*/ 48343 h 5095933"/>
              <a:gd name="connsiteX3" fmla="*/ 436463 w 12192417"/>
              <a:gd name="connsiteY3" fmla="*/ 73565 h 5095933"/>
              <a:gd name="connsiteX4" fmla="*/ 619338 w 12192417"/>
              <a:gd name="connsiteY4" fmla="*/ 100188 h 5095933"/>
              <a:gd name="connsiteX5" fmla="*/ 836350 w 12192417"/>
              <a:gd name="connsiteY5" fmla="*/ 132066 h 5095933"/>
              <a:gd name="connsiteX6" fmla="*/ 1076527 w 12192417"/>
              <a:gd name="connsiteY6" fmla="*/ 165696 h 5095933"/>
              <a:gd name="connsiteX7" fmla="*/ 1347183 w 12192417"/>
              <a:gd name="connsiteY7" fmla="*/ 201077 h 5095933"/>
              <a:gd name="connsiteX8" fmla="*/ 1642222 w 12192417"/>
              <a:gd name="connsiteY8" fmla="*/ 238560 h 5095933"/>
              <a:gd name="connsiteX9" fmla="*/ 1962863 w 12192417"/>
              <a:gd name="connsiteY9" fmla="*/ 276043 h 5095933"/>
              <a:gd name="connsiteX10" fmla="*/ 2304231 w 12192417"/>
              <a:gd name="connsiteY10" fmla="*/ 314227 h 5095933"/>
              <a:gd name="connsiteX11" fmla="*/ 2672420 w 12192417"/>
              <a:gd name="connsiteY11" fmla="*/ 349608 h 5095933"/>
              <a:gd name="connsiteX12" fmla="*/ 3057677 w 12192417"/>
              <a:gd name="connsiteY12" fmla="*/ 383588 h 5095933"/>
              <a:gd name="connsiteX13" fmla="*/ 3464880 w 12192417"/>
              <a:gd name="connsiteY13" fmla="*/ 414415 h 5095933"/>
              <a:gd name="connsiteX14" fmla="*/ 3889151 w 12192417"/>
              <a:gd name="connsiteY14" fmla="*/ 443841 h 5095933"/>
              <a:gd name="connsiteX15" fmla="*/ 4331709 w 12192417"/>
              <a:gd name="connsiteY15" fmla="*/ 471515 h 5095933"/>
              <a:gd name="connsiteX16" fmla="*/ 4558475 w 12192417"/>
              <a:gd name="connsiteY16" fmla="*/ 481324 h 5095933"/>
              <a:gd name="connsiteX17" fmla="*/ 4790117 w 12192417"/>
              <a:gd name="connsiteY17" fmla="*/ 492183 h 5095933"/>
              <a:gd name="connsiteX18" fmla="*/ 5025417 w 12192417"/>
              <a:gd name="connsiteY18" fmla="*/ 502342 h 5095933"/>
              <a:gd name="connsiteX19" fmla="*/ 5261936 w 12192417"/>
              <a:gd name="connsiteY19" fmla="*/ 508998 h 5095933"/>
              <a:gd name="connsiteX20" fmla="*/ 5503331 w 12192417"/>
              <a:gd name="connsiteY20" fmla="*/ 514953 h 5095933"/>
              <a:gd name="connsiteX21" fmla="*/ 5747166 w 12192417"/>
              <a:gd name="connsiteY21" fmla="*/ 521259 h 5095933"/>
              <a:gd name="connsiteX22" fmla="*/ 5995876 w 12192417"/>
              <a:gd name="connsiteY22" fmla="*/ 525463 h 5095933"/>
              <a:gd name="connsiteX23" fmla="*/ 6247025 w 12192417"/>
              <a:gd name="connsiteY23" fmla="*/ 525463 h 5095933"/>
              <a:gd name="connsiteX24" fmla="*/ 6500612 w 12192417"/>
              <a:gd name="connsiteY24" fmla="*/ 527565 h 5095933"/>
              <a:gd name="connsiteX25" fmla="*/ 6756638 w 12192417"/>
              <a:gd name="connsiteY25" fmla="*/ 525463 h 5095933"/>
              <a:gd name="connsiteX26" fmla="*/ 7016321 w 12192417"/>
              <a:gd name="connsiteY26" fmla="*/ 521259 h 5095933"/>
              <a:gd name="connsiteX27" fmla="*/ 7276004 w 12192417"/>
              <a:gd name="connsiteY27" fmla="*/ 517406 h 5095933"/>
              <a:gd name="connsiteX28" fmla="*/ 7539344 w 12192417"/>
              <a:gd name="connsiteY28" fmla="*/ 508998 h 5095933"/>
              <a:gd name="connsiteX29" fmla="*/ 7805123 w 12192417"/>
              <a:gd name="connsiteY29" fmla="*/ 500241 h 5095933"/>
              <a:gd name="connsiteX30" fmla="*/ 8070902 w 12192417"/>
              <a:gd name="connsiteY30" fmla="*/ 490082 h 5095933"/>
              <a:gd name="connsiteX31" fmla="*/ 8339120 w 12192417"/>
              <a:gd name="connsiteY31" fmla="*/ 475719 h 5095933"/>
              <a:gd name="connsiteX32" fmla="*/ 8609775 w 12192417"/>
              <a:gd name="connsiteY32" fmla="*/ 458554 h 5095933"/>
              <a:gd name="connsiteX33" fmla="*/ 8881650 w 12192417"/>
              <a:gd name="connsiteY33" fmla="*/ 442089 h 5095933"/>
              <a:gd name="connsiteX34" fmla="*/ 9153525 w 12192417"/>
              <a:gd name="connsiteY34" fmla="*/ 421071 h 5095933"/>
              <a:gd name="connsiteX35" fmla="*/ 9429057 w 12192417"/>
              <a:gd name="connsiteY35" fmla="*/ 395849 h 5095933"/>
              <a:gd name="connsiteX36" fmla="*/ 9700932 w 12192417"/>
              <a:gd name="connsiteY36" fmla="*/ 370626 h 5095933"/>
              <a:gd name="connsiteX37" fmla="*/ 9977683 w 12192417"/>
              <a:gd name="connsiteY37" fmla="*/ 341551 h 5095933"/>
              <a:gd name="connsiteX38" fmla="*/ 10255654 w 12192417"/>
              <a:gd name="connsiteY38" fmla="*/ 309673 h 5095933"/>
              <a:gd name="connsiteX39" fmla="*/ 10529967 w 12192417"/>
              <a:gd name="connsiteY39" fmla="*/ 276043 h 5095933"/>
              <a:gd name="connsiteX40" fmla="*/ 10807938 w 12192417"/>
              <a:gd name="connsiteY40" fmla="*/ 236809 h 5095933"/>
              <a:gd name="connsiteX41" fmla="*/ 11084689 w 12192417"/>
              <a:gd name="connsiteY41" fmla="*/ 194772 h 5095933"/>
              <a:gd name="connsiteX42" fmla="*/ 11362660 w 12192417"/>
              <a:gd name="connsiteY42" fmla="*/ 153085 h 5095933"/>
              <a:gd name="connsiteX43" fmla="*/ 11639411 w 12192417"/>
              <a:gd name="connsiteY43" fmla="*/ 104392 h 5095933"/>
              <a:gd name="connsiteX44" fmla="*/ 11914944 w 12192417"/>
              <a:gd name="connsiteY44" fmla="*/ 54648 h 5095933"/>
              <a:gd name="connsiteX45" fmla="*/ 12191695 w 12192417"/>
              <a:gd name="connsiteY45" fmla="*/ 2452 h 5095933"/>
              <a:gd name="connsiteX46" fmla="*/ 12191695 w 12192417"/>
              <a:gd name="connsiteY46" fmla="*/ 2162231 h 5095933"/>
              <a:gd name="connsiteX47" fmla="*/ 12192417 w 12192417"/>
              <a:gd name="connsiteY47" fmla="*/ 2162231 h 5095933"/>
              <a:gd name="connsiteX48" fmla="*/ 12192417 w 12192417"/>
              <a:gd name="connsiteY48" fmla="*/ 5095933 h 5095933"/>
              <a:gd name="connsiteX49" fmla="*/ 0 w 12192417"/>
              <a:gd name="connsiteY49" fmla="*/ 5095933 h 5095933"/>
              <a:gd name="connsiteX50" fmla="*/ 0 w 12192417"/>
              <a:gd name="connsiteY50" fmla="*/ 2791958 h 5095933"/>
              <a:gd name="connsiteX51" fmla="*/ 0 w 12192417"/>
              <a:gd name="connsiteY51" fmla="*/ 2162231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417" h="5095933">
                <a:moveTo>
                  <a:pt x="0" y="0"/>
                </a:moveTo>
                <a:lnTo>
                  <a:pt x="71931" y="12261"/>
                </a:lnTo>
                <a:lnTo>
                  <a:pt x="282848" y="48343"/>
                </a:lnTo>
                <a:lnTo>
                  <a:pt x="436463" y="73565"/>
                </a:lnTo>
                <a:lnTo>
                  <a:pt x="619338" y="100188"/>
                </a:lnTo>
                <a:lnTo>
                  <a:pt x="836350" y="132066"/>
                </a:lnTo>
                <a:lnTo>
                  <a:pt x="1076527" y="165696"/>
                </a:lnTo>
                <a:lnTo>
                  <a:pt x="1347183" y="201077"/>
                </a:lnTo>
                <a:lnTo>
                  <a:pt x="1642222" y="238560"/>
                </a:lnTo>
                <a:lnTo>
                  <a:pt x="1962863" y="276043"/>
                </a:lnTo>
                <a:lnTo>
                  <a:pt x="2304231" y="314227"/>
                </a:lnTo>
                <a:lnTo>
                  <a:pt x="2672420" y="349608"/>
                </a:lnTo>
                <a:lnTo>
                  <a:pt x="3057677" y="383588"/>
                </a:lnTo>
                <a:lnTo>
                  <a:pt x="3464880" y="414415"/>
                </a:lnTo>
                <a:lnTo>
                  <a:pt x="3889151" y="443841"/>
                </a:lnTo>
                <a:lnTo>
                  <a:pt x="4331709" y="471515"/>
                </a:lnTo>
                <a:lnTo>
                  <a:pt x="4558475" y="481324"/>
                </a:lnTo>
                <a:lnTo>
                  <a:pt x="4790117" y="492183"/>
                </a:lnTo>
                <a:lnTo>
                  <a:pt x="5025417" y="502342"/>
                </a:lnTo>
                <a:lnTo>
                  <a:pt x="5261936" y="508998"/>
                </a:lnTo>
                <a:lnTo>
                  <a:pt x="5503331" y="514953"/>
                </a:lnTo>
                <a:lnTo>
                  <a:pt x="5747166" y="521259"/>
                </a:lnTo>
                <a:lnTo>
                  <a:pt x="5995876" y="525463"/>
                </a:lnTo>
                <a:lnTo>
                  <a:pt x="6247025" y="525463"/>
                </a:lnTo>
                <a:lnTo>
                  <a:pt x="6500612" y="527565"/>
                </a:lnTo>
                <a:lnTo>
                  <a:pt x="6756638" y="525463"/>
                </a:lnTo>
                <a:lnTo>
                  <a:pt x="7016321" y="521259"/>
                </a:lnTo>
                <a:lnTo>
                  <a:pt x="7276004" y="517406"/>
                </a:lnTo>
                <a:lnTo>
                  <a:pt x="7539344" y="508998"/>
                </a:lnTo>
                <a:lnTo>
                  <a:pt x="7805123" y="500241"/>
                </a:lnTo>
                <a:lnTo>
                  <a:pt x="8070902" y="490082"/>
                </a:lnTo>
                <a:lnTo>
                  <a:pt x="8339120" y="475719"/>
                </a:lnTo>
                <a:lnTo>
                  <a:pt x="8609775" y="458554"/>
                </a:lnTo>
                <a:lnTo>
                  <a:pt x="8881650" y="442089"/>
                </a:lnTo>
                <a:lnTo>
                  <a:pt x="9153525" y="421071"/>
                </a:lnTo>
                <a:lnTo>
                  <a:pt x="9429057" y="395849"/>
                </a:lnTo>
                <a:lnTo>
                  <a:pt x="9700932" y="370626"/>
                </a:lnTo>
                <a:lnTo>
                  <a:pt x="9977683" y="341551"/>
                </a:lnTo>
                <a:lnTo>
                  <a:pt x="10255654" y="309673"/>
                </a:lnTo>
                <a:lnTo>
                  <a:pt x="10529967" y="276043"/>
                </a:lnTo>
                <a:lnTo>
                  <a:pt x="10807938" y="236809"/>
                </a:lnTo>
                <a:lnTo>
                  <a:pt x="11084689" y="194772"/>
                </a:lnTo>
                <a:lnTo>
                  <a:pt x="11362660" y="153085"/>
                </a:lnTo>
                <a:lnTo>
                  <a:pt x="11639411" y="104392"/>
                </a:lnTo>
                <a:lnTo>
                  <a:pt x="11914944" y="54648"/>
                </a:lnTo>
                <a:lnTo>
                  <a:pt x="12191695" y="2452"/>
                </a:lnTo>
                <a:lnTo>
                  <a:pt x="12191695" y="2162231"/>
                </a:lnTo>
                <a:lnTo>
                  <a:pt x="12192417" y="2162231"/>
                </a:lnTo>
                <a:lnTo>
                  <a:pt x="12192417" y="5095933"/>
                </a:lnTo>
                <a:lnTo>
                  <a:pt x="0" y="5095933"/>
                </a:lnTo>
                <a:lnTo>
                  <a:pt x="0" y="2791958"/>
                </a:lnTo>
                <a:lnTo>
                  <a:pt x="0" y="2162231"/>
                </a:lnTo>
                <a:close/>
              </a:path>
            </a:pathLst>
          </a:custGeom>
          <a:solidFill>
            <a:srgbClr val="FFFFFF"/>
          </a:solidFill>
          <a:ln>
            <a:noFill/>
          </a:ln>
        </p:spPr>
        <p:txBody>
          <a:bodyPr/>
          <a:lstStyle/>
          <a:p>
            <a:endParaRPr lang="el-GR"/>
          </a:p>
        </p:txBody>
      </p:sp>
      <p:sp>
        <p:nvSpPr>
          <p:cNvPr id="31" name="Freeform 7">
            <a:extLst>
              <a:ext uri="{FF2B5EF4-FFF2-40B4-BE49-F238E27FC236}">
                <a16:creationId xmlns:a16="http://schemas.microsoft.com/office/drawing/2014/main" id="{05D1028C-0ECA-4950-9153-E1DB1EF547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tx1">
              <a:alpha val="20000"/>
            </a:schemeClr>
          </a:solidFill>
          <a:ln>
            <a:noFill/>
          </a:ln>
        </p:spPr>
        <p:txBody>
          <a:bodyPr rtlCol="0" anchor="ctr"/>
          <a:lstStyle/>
          <a:p>
            <a:pPr algn="ctr"/>
            <a:endParaRPr lang="en-US" dirty="0">
              <a:solidFill>
                <a:schemeClr val="tx1"/>
              </a:solidFill>
            </a:endParaRPr>
          </a:p>
        </p:txBody>
      </p:sp>
      <p:sp>
        <p:nvSpPr>
          <p:cNvPr id="3" name="Θέση περιεχομένου 2">
            <a:extLst>
              <a:ext uri="{FF2B5EF4-FFF2-40B4-BE49-F238E27FC236}">
                <a16:creationId xmlns:a16="http://schemas.microsoft.com/office/drawing/2014/main" id="{683FAE48-9B08-B3B5-647B-D2B5B0E8044F}"/>
              </a:ext>
            </a:extLst>
          </p:cNvPr>
          <p:cNvSpPr>
            <a:spLocks noGrp="1"/>
          </p:cNvSpPr>
          <p:nvPr>
            <p:ph idx="1"/>
          </p:nvPr>
        </p:nvSpPr>
        <p:spPr>
          <a:xfrm>
            <a:off x="390617" y="2459115"/>
            <a:ext cx="5367331" cy="3743555"/>
          </a:xfrm>
        </p:spPr>
        <p:txBody>
          <a:bodyPr>
            <a:normAutofit/>
          </a:bodyPr>
          <a:lstStyle/>
          <a:p>
            <a:pPr marL="0" indent="0">
              <a:lnSpc>
                <a:spcPct val="90000"/>
              </a:lnSpc>
              <a:buNone/>
            </a:pPr>
            <a:r>
              <a:rPr lang="el-GR" sz="1600" u="sng" dirty="0">
                <a:solidFill>
                  <a:schemeClr val="bg1"/>
                </a:solidFill>
                <a:latin typeface="Times New Roman" panose="02020603050405020304" pitchFamily="18" charset="0"/>
                <a:cs typeface="Times New Roman" panose="02020603050405020304" pitchFamily="18" charset="0"/>
              </a:rPr>
              <a:t>Η εργασία αποτελείται από τρεις ερωτήσεις:</a:t>
            </a:r>
          </a:p>
          <a:p>
            <a:pPr algn="just">
              <a:lnSpc>
                <a:spcPct val="90000"/>
              </a:lnSpc>
              <a:buFont typeface="+mj-lt"/>
              <a:buAutoNum type="arabicPeriod"/>
            </a:pPr>
            <a:r>
              <a:rPr lang="el-GR" sz="16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Μελετώντας τις γραφικές «πίτες», υπολογίστε το μέσο ποσοστό των </a:t>
            </a:r>
            <a:r>
              <a:rPr lang="el-GR" sz="1600" kern="1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α</a:t>
            </a:r>
            <a:r>
              <a:rPr lang="el-GR" sz="16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θροισμάτων της κατανομής των αιτιών πετρελαιοκηλίδας από 0 έως και μεγαλύτερης των 700 τόνων και τι παρατηρείτε;</a:t>
            </a:r>
            <a:endParaRPr lang="el-GR" sz="1600"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90000"/>
              </a:lnSpc>
              <a:buFont typeface="Arial" panose="020B0604020202020204" pitchFamily="34" charset="0"/>
              <a:buChar char="•"/>
            </a:pPr>
            <a:endParaRPr lang="el-GR" sz="1600" u="sng" dirty="0">
              <a:solidFill>
                <a:schemeClr val="bg1"/>
              </a:solidFill>
              <a:latin typeface="Times New Roman" panose="02020603050405020304" pitchFamily="18" charset="0"/>
              <a:cs typeface="Times New Roman" panose="02020603050405020304" pitchFamily="18" charset="0"/>
            </a:endParaRPr>
          </a:p>
          <a:p>
            <a:pPr algn="just">
              <a:lnSpc>
                <a:spcPct val="90000"/>
              </a:lnSpc>
              <a:buFont typeface="Wingdings" panose="05000000000000000000" pitchFamily="2" charset="2"/>
              <a:buChar char="Ø"/>
            </a:pPr>
            <a:r>
              <a:rPr lang="el-GR" sz="1600" dirty="0">
                <a:solidFill>
                  <a:schemeClr val="bg1"/>
                </a:solidFill>
                <a:latin typeface="Times New Roman" panose="02020603050405020304" pitchFamily="18" charset="0"/>
                <a:cs typeface="Times New Roman" panose="02020603050405020304" pitchFamily="18" charset="0"/>
              </a:rPr>
              <a:t>Το πρώτο ερώτημα αναφέρεται στην μελέτη τριών γραφικών παραστάσεων, οι οποίες παρουσιάζουν τις κατανομές των αιτιών πετρελαιοκηλίδας για τόνους &lt;7, 7-700 τόνους και για τιμές μεγαλύτερες από 700 τόνους. Σε αυτό το ερώτημα οι μαθητές πρέπει να υπολογίσουν την κάθε αιτία, ανεξάρτητα του βάρους, και να κατατάξουν με κατά φθίνουσα σειρά τις τιμές των αιτιών πετρελαιοκηλίδας.            </a:t>
            </a:r>
          </a:p>
          <a:p>
            <a:pPr>
              <a:lnSpc>
                <a:spcPct val="90000"/>
              </a:lnSpc>
              <a:buFont typeface="Wingdings" panose="05000000000000000000" pitchFamily="2" charset="2"/>
              <a:buChar char="Ø"/>
            </a:pPr>
            <a:endParaRPr lang="el-GR" sz="1400" dirty="0">
              <a:solidFill>
                <a:schemeClr val="bg1"/>
              </a:solidFill>
              <a:latin typeface="Times New Roman" panose="02020603050405020304" pitchFamily="18" charset="0"/>
              <a:cs typeface="Times New Roman" panose="02020603050405020304" pitchFamily="18" charset="0"/>
            </a:endParaRPr>
          </a:p>
          <a:p>
            <a:pPr>
              <a:lnSpc>
                <a:spcPct val="90000"/>
              </a:lnSpc>
              <a:buFont typeface="Wingdings" panose="05000000000000000000" pitchFamily="2" charset="2"/>
              <a:buChar char="Ø"/>
            </a:pPr>
            <a:endParaRPr lang="el-GR" sz="1400" dirty="0">
              <a:solidFill>
                <a:schemeClr val="bg1"/>
              </a:solidFill>
              <a:latin typeface="Times New Roman" panose="02020603050405020304" pitchFamily="18" charset="0"/>
              <a:cs typeface="Times New Roman" panose="02020603050405020304" pitchFamily="18" charset="0"/>
            </a:endParaRPr>
          </a:p>
        </p:txBody>
      </p:sp>
      <p:pic>
        <p:nvPicPr>
          <p:cNvPr id="8" name="Εικόνα 7">
            <a:extLst>
              <a:ext uri="{FF2B5EF4-FFF2-40B4-BE49-F238E27FC236}">
                <a16:creationId xmlns:a16="http://schemas.microsoft.com/office/drawing/2014/main" id="{D8A776CB-5DDF-F545-F970-BBC64E3D622B}"/>
              </a:ext>
            </a:extLst>
          </p:cNvPr>
          <p:cNvPicPr>
            <a:picLocks noChangeAspect="1"/>
          </p:cNvPicPr>
          <p:nvPr/>
        </p:nvPicPr>
        <p:blipFill rotWithShape="1">
          <a:blip r:embed="rId3"/>
          <a:srcRect t="1079" r="2" b="1615"/>
          <a:stretch/>
        </p:blipFill>
        <p:spPr>
          <a:xfrm>
            <a:off x="6028677" y="4837202"/>
            <a:ext cx="2823784" cy="1660877"/>
          </a:xfrm>
          <a:prstGeom prst="rect">
            <a:avLst/>
          </a:prstGeom>
          <a:effectLst/>
        </p:spPr>
      </p:pic>
      <p:pic>
        <p:nvPicPr>
          <p:cNvPr id="7" name="Εικόνα 6">
            <a:extLst>
              <a:ext uri="{FF2B5EF4-FFF2-40B4-BE49-F238E27FC236}">
                <a16:creationId xmlns:a16="http://schemas.microsoft.com/office/drawing/2014/main" id="{309662D6-B51B-ED53-685C-736C226AD2AD}"/>
              </a:ext>
            </a:extLst>
          </p:cNvPr>
          <p:cNvPicPr>
            <a:picLocks noChangeAspect="1"/>
          </p:cNvPicPr>
          <p:nvPr/>
        </p:nvPicPr>
        <p:blipFill rotWithShape="1">
          <a:blip r:embed="rId4"/>
          <a:srcRect t="358" r="-1" b="-1"/>
          <a:stretch/>
        </p:blipFill>
        <p:spPr>
          <a:xfrm>
            <a:off x="9053728" y="3346295"/>
            <a:ext cx="2823784" cy="1774345"/>
          </a:xfrm>
          <a:prstGeom prst="rect">
            <a:avLst/>
          </a:prstGeom>
          <a:effectLst/>
        </p:spPr>
      </p:pic>
      <p:pic>
        <p:nvPicPr>
          <p:cNvPr id="12" name="Εικόνα 11">
            <a:extLst>
              <a:ext uri="{FF2B5EF4-FFF2-40B4-BE49-F238E27FC236}">
                <a16:creationId xmlns:a16="http://schemas.microsoft.com/office/drawing/2014/main" id="{D85EF0F0-9C2F-5F6B-C224-A77475CDA71D}"/>
              </a:ext>
            </a:extLst>
          </p:cNvPr>
          <p:cNvPicPr>
            <a:picLocks noChangeAspect="1"/>
          </p:cNvPicPr>
          <p:nvPr/>
        </p:nvPicPr>
        <p:blipFill>
          <a:blip r:embed="rId5"/>
          <a:stretch>
            <a:fillRect/>
          </a:stretch>
        </p:blipFill>
        <p:spPr>
          <a:xfrm>
            <a:off x="6028677" y="2670067"/>
            <a:ext cx="2823784" cy="1639966"/>
          </a:xfrm>
          <a:prstGeom prst="rect">
            <a:avLst/>
          </a:prstGeom>
        </p:spPr>
      </p:pic>
      <p:sp>
        <p:nvSpPr>
          <p:cNvPr id="14" name="TextBox 13">
            <a:extLst>
              <a:ext uri="{FF2B5EF4-FFF2-40B4-BE49-F238E27FC236}">
                <a16:creationId xmlns:a16="http://schemas.microsoft.com/office/drawing/2014/main" id="{77440BE9-DF8F-A45C-1368-BA86B40E8AD7}"/>
              </a:ext>
            </a:extLst>
          </p:cNvPr>
          <p:cNvSpPr txBox="1"/>
          <p:nvPr/>
        </p:nvSpPr>
        <p:spPr>
          <a:xfrm>
            <a:off x="6976975" y="4050841"/>
            <a:ext cx="1473200" cy="307777"/>
          </a:xfrm>
          <a:prstGeom prst="rect">
            <a:avLst/>
          </a:prstGeom>
          <a:noFill/>
        </p:spPr>
        <p:txBody>
          <a:bodyPr wrap="square" rtlCol="0">
            <a:spAutoFit/>
          </a:bodyPr>
          <a:lstStyle/>
          <a:p>
            <a:r>
              <a:rPr lang="el-GR" sz="1400" dirty="0">
                <a:solidFill>
                  <a:schemeClr val="bg1"/>
                </a:solidFill>
                <a:latin typeface="Times New Roman" panose="02020603050405020304" pitchFamily="18" charset="0"/>
                <a:cs typeface="Times New Roman" panose="02020603050405020304" pitchFamily="18" charset="0"/>
              </a:rPr>
              <a:t>0-7 τόνοι</a:t>
            </a:r>
          </a:p>
        </p:txBody>
      </p:sp>
      <p:sp>
        <p:nvSpPr>
          <p:cNvPr id="16" name="TextBox 15">
            <a:extLst>
              <a:ext uri="{FF2B5EF4-FFF2-40B4-BE49-F238E27FC236}">
                <a16:creationId xmlns:a16="http://schemas.microsoft.com/office/drawing/2014/main" id="{A0198E29-ABFA-5B29-79FD-33969DB96C19}"/>
              </a:ext>
            </a:extLst>
          </p:cNvPr>
          <p:cNvSpPr txBox="1"/>
          <p:nvPr/>
        </p:nvSpPr>
        <p:spPr>
          <a:xfrm>
            <a:off x="10907151" y="3652851"/>
            <a:ext cx="1442720" cy="307777"/>
          </a:xfrm>
          <a:prstGeom prst="rect">
            <a:avLst/>
          </a:prstGeom>
          <a:noFill/>
        </p:spPr>
        <p:txBody>
          <a:bodyPr wrap="square" rtlCol="0">
            <a:spAutoFit/>
          </a:bodyPr>
          <a:lstStyle/>
          <a:p>
            <a:r>
              <a:rPr lang="el-GR" sz="1400" dirty="0">
                <a:solidFill>
                  <a:schemeClr val="bg1"/>
                </a:solidFill>
                <a:latin typeface="Times New Roman" panose="02020603050405020304" pitchFamily="18" charset="0"/>
                <a:cs typeface="Times New Roman" panose="02020603050405020304" pitchFamily="18" charset="0"/>
              </a:rPr>
              <a:t>7-700 τόνοι</a:t>
            </a:r>
          </a:p>
        </p:txBody>
      </p:sp>
      <p:sp>
        <p:nvSpPr>
          <p:cNvPr id="17" name="TextBox 16">
            <a:extLst>
              <a:ext uri="{FF2B5EF4-FFF2-40B4-BE49-F238E27FC236}">
                <a16:creationId xmlns:a16="http://schemas.microsoft.com/office/drawing/2014/main" id="{889B2807-D549-CFCB-0D64-F2A7BA69ED28}"/>
              </a:ext>
            </a:extLst>
          </p:cNvPr>
          <p:cNvSpPr txBox="1"/>
          <p:nvPr/>
        </p:nvSpPr>
        <p:spPr>
          <a:xfrm>
            <a:off x="7945120" y="5872996"/>
            <a:ext cx="1330960" cy="307777"/>
          </a:xfrm>
          <a:prstGeom prst="rect">
            <a:avLst/>
          </a:prstGeom>
          <a:noFill/>
        </p:spPr>
        <p:txBody>
          <a:bodyPr wrap="square" rtlCol="0">
            <a:spAutoFit/>
          </a:bodyPr>
          <a:lstStyle/>
          <a:p>
            <a:r>
              <a:rPr lang="el-GR" sz="1400" dirty="0">
                <a:solidFill>
                  <a:schemeClr val="bg1"/>
                </a:solidFill>
                <a:latin typeface="Times New Roman" panose="02020603050405020304" pitchFamily="18" charset="0"/>
                <a:cs typeface="Times New Roman" panose="02020603050405020304" pitchFamily="18" charset="0"/>
              </a:rPr>
              <a:t>&gt;700 τόνοι</a:t>
            </a:r>
          </a:p>
        </p:txBody>
      </p:sp>
    </p:spTree>
    <p:extLst>
      <p:ext uri="{BB962C8B-B14F-4D97-AF65-F5344CB8AC3E}">
        <p14:creationId xmlns:p14="http://schemas.microsoft.com/office/powerpoint/2010/main" val="32123226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4AAD3FD-83A5-4B89-9F8F-01B887086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dirty="0"/>
          </a:p>
        </p:txBody>
      </p:sp>
      <p:sp>
        <p:nvSpPr>
          <p:cNvPr id="11" name="Freeform 31">
            <a:extLst>
              <a:ext uri="{FF2B5EF4-FFF2-40B4-BE49-F238E27FC236}">
                <a16:creationId xmlns:a16="http://schemas.microsoft.com/office/drawing/2014/main" id="{61752F1D-FC0F-4103-9584-630E643CCD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9402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bg1">
              <a:alpha val="20000"/>
            </a:schemeClr>
          </a:solidFill>
          <a:ln>
            <a:noFill/>
          </a:ln>
        </p:spPr>
        <p:txBody>
          <a:bodyPr rtlCol="0" anchor="ctr"/>
          <a:lstStyle/>
          <a:p>
            <a:pPr algn="ctr"/>
            <a:endParaRPr lang="en-US" dirty="0"/>
          </a:p>
        </p:txBody>
      </p:sp>
      <p:sp useBgFill="1">
        <p:nvSpPr>
          <p:cNvPr id="13" name="Freeform: Shape 12">
            <a:extLst>
              <a:ext uri="{FF2B5EF4-FFF2-40B4-BE49-F238E27FC236}">
                <a16:creationId xmlns:a16="http://schemas.microsoft.com/office/drawing/2014/main" id="{70151CB7-E7DE-4917-B831-01DF9CE013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270819" y="-63600"/>
            <a:ext cx="6858001" cy="6985200"/>
          </a:xfrm>
          <a:custGeom>
            <a:avLst/>
            <a:gdLst>
              <a:gd name="connsiteX0" fmla="*/ 6858001 w 6858001"/>
              <a:gd name="connsiteY0" fmla="*/ 1177 h 6985200"/>
              <a:gd name="connsiteX1" fmla="*/ 6858001 w 6858001"/>
              <a:gd name="connsiteY1" fmla="*/ 1344715 h 6985200"/>
              <a:gd name="connsiteX2" fmla="*/ 6858000 w 6858001"/>
              <a:gd name="connsiteY2" fmla="*/ 1344715 h 6985200"/>
              <a:gd name="connsiteX3" fmla="*/ 6858000 w 6858001"/>
              <a:gd name="connsiteY3" fmla="*/ 6985200 h 6985200"/>
              <a:gd name="connsiteX4" fmla="*/ 0 w 6858001"/>
              <a:gd name="connsiteY4" fmla="*/ 6985199 h 6985200"/>
              <a:gd name="connsiteX5" fmla="*/ 0 w 6858001"/>
              <a:gd name="connsiteY5" fmla="*/ 886772 h 6985200"/>
              <a:gd name="connsiteX6" fmla="*/ 1 w 6858001"/>
              <a:gd name="connsiteY6" fmla="*/ 886772 h 6985200"/>
              <a:gd name="connsiteX7" fmla="*/ 1 w 6858001"/>
              <a:gd name="connsiteY7" fmla="*/ 0 h 6985200"/>
              <a:gd name="connsiteX8" fmla="*/ 40463 w 6858001"/>
              <a:gd name="connsiteY8" fmla="*/ 5883 h 6985200"/>
              <a:gd name="connsiteX9" fmla="*/ 159107 w 6858001"/>
              <a:gd name="connsiteY9" fmla="*/ 23196 h 6985200"/>
              <a:gd name="connsiteX10" fmla="*/ 245518 w 6858001"/>
              <a:gd name="connsiteY10" fmla="*/ 35299 h 6985200"/>
              <a:gd name="connsiteX11" fmla="*/ 348388 w 6858001"/>
              <a:gd name="connsiteY11" fmla="*/ 48073 h 6985200"/>
              <a:gd name="connsiteX12" fmla="*/ 470460 w 6858001"/>
              <a:gd name="connsiteY12" fmla="*/ 63369 h 6985200"/>
              <a:gd name="connsiteX13" fmla="*/ 605563 w 6858001"/>
              <a:gd name="connsiteY13" fmla="*/ 79506 h 6985200"/>
              <a:gd name="connsiteX14" fmla="*/ 757810 w 6858001"/>
              <a:gd name="connsiteY14" fmla="*/ 96483 h 6985200"/>
              <a:gd name="connsiteX15" fmla="*/ 923774 w 6858001"/>
              <a:gd name="connsiteY15" fmla="*/ 114469 h 6985200"/>
              <a:gd name="connsiteX16" fmla="*/ 1104139 w 6858001"/>
              <a:gd name="connsiteY16" fmla="*/ 132454 h 6985200"/>
              <a:gd name="connsiteX17" fmla="*/ 1296163 w 6858001"/>
              <a:gd name="connsiteY17" fmla="*/ 150776 h 6985200"/>
              <a:gd name="connsiteX18" fmla="*/ 1503275 w 6858001"/>
              <a:gd name="connsiteY18" fmla="*/ 167753 h 6985200"/>
              <a:gd name="connsiteX19" fmla="*/ 1719988 w 6858001"/>
              <a:gd name="connsiteY19" fmla="*/ 184058 h 6985200"/>
              <a:gd name="connsiteX20" fmla="*/ 1949045 w 6858001"/>
              <a:gd name="connsiteY20" fmla="*/ 198849 h 6985200"/>
              <a:gd name="connsiteX21" fmla="*/ 2187703 w 6858001"/>
              <a:gd name="connsiteY21" fmla="*/ 212969 h 6985200"/>
              <a:gd name="connsiteX22" fmla="*/ 2436649 w 6858001"/>
              <a:gd name="connsiteY22" fmla="*/ 226248 h 6985200"/>
              <a:gd name="connsiteX23" fmla="*/ 2564208 w 6858001"/>
              <a:gd name="connsiteY23" fmla="*/ 230955 h 6985200"/>
              <a:gd name="connsiteX24" fmla="*/ 2694509 w 6858001"/>
              <a:gd name="connsiteY24" fmla="*/ 236165 h 6985200"/>
              <a:gd name="connsiteX25" fmla="*/ 2826869 w 6858001"/>
              <a:gd name="connsiteY25" fmla="*/ 241040 h 6985200"/>
              <a:gd name="connsiteX26" fmla="*/ 2959914 w 6858001"/>
              <a:gd name="connsiteY26" fmla="*/ 244234 h 6985200"/>
              <a:gd name="connsiteX27" fmla="*/ 3095702 w 6858001"/>
              <a:gd name="connsiteY27" fmla="*/ 247091 h 6985200"/>
              <a:gd name="connsiteX28" fmla="*/ 3232862 w 6858001"/>
              <a:gd name="connsiteY28" fmla="*/ 250117 h 6985200"/>
              <a:gd name="connsiteX29" fmla="*/ 3372766 w 6858001"/>
              <a:gd name="connsiteY29" fmla="*/ 252134 h 6985200"/>
              <a:gd name="connsiteX30" fmla="*/ 3514040 w 6858001"/>
              <a:gd name="connsiteY30" fmla="*/ 252134 h 6985200"/>
              <a:gd name="connsiteX31" fmla="*/ 3656686 w 6858001"/>
              <a:gd name="connsiteY31" fmla="*/ 253142 h 6985200"/>
              <a:gd name="connsiteX32" fmla="*/ 3800705 w 6858001"/>
              <a:gd name="connsiteY32" fmla="*/ 252134 h 6985200"/>
              <a:gd name="connsiteX33" fmla="*/ 3946780 w 6858001"/>
              <a:gd name="connsiteY33" fmla="*/ 250117 h 6985200"/>
              <a:gd name="connsiteX34" fmla="*/ 4092856 w 6858001"/>
              <a:gd name="connsiteY34" fmla="*/ 248268 h 6985200"/>
              <a:gd name="connsiteX35" fmla="*/ 4240988 w 6858001"/>
              <a:gd name="connsiteY35" fmla="*/ 244234 h 6985200"/>
              <a:gd name="connsiteX36" fmla="*/ 4390492 w 6858001"/>
              <a:gd name="connsiteY36" fmla="*/ 240032 h 6985200"/>
              <a:gd name="connsiteX37" fmla="*/ 4539997 w 6858001"/>
              <a:gd name="connsiteY37" fmla="*/ 235157 h 6985200"/>
              <a:gd name="connsiteX38" fmla="*/ 4690873 w 6858001"/>
              <a:gd name="connsiteY38" fmla="*/ 228266 h 6985200"/>
              <a:gd name="connsiteX39" fmla="*/ 4843120 w 6858001"/>
              <a:gd name="connsiteY39" fmla="*/ 220029 h 6985200"/>
              <a:gd name="connsiteX40" fmla="*/ 4996054 w 6858001"/>
              <a:gd name="connsiteY40" fmla="*/ 212129 h 6985200"/>
              <a:gd name="connsiteX41" fmla="*/ 5148987 w 6858001"/>
              <a:gd name="connsiteY41" fmla="*/ 202044 h 6985200"/>
              <a:gd name="connsiteX42" fmla="*/ 5303978 w 6858001"/>
              <a:gd name="connsiteY42" fmla="*/ 189941 h 6985200"/>
              <a:gd name="connsiteX43" fmla="*/ 5456911 w 6858001"/>
              <a:gd name="connsiteY43" fmla="*/ 177839 h 6985200"/>
              <a:gd name="connsiteX44" fmla="*/ 5612588 w 6858001"/>
              <a:gd name="connsiteY44" fmla="*/ 163887 h 6985200"/>
              <a:gd name="connsiteX45" fmla="*/ 5768950 w 6858001"/>
              <a:gd name="connsiteY45" fmla="*/ 148591 h 6985200"/>
              <a:gd name="connsiteX46" fmla="*/ 5923255 w 6858001"/>
              <a:gd name="connsiteY46" fmla="*/ 132455 h 6985200"/>
              <a:gd name="connsiteX47" fmla="*/ 6079618 w 6858001"/>
              <a:gd name="connsiteY47" fmla="*/ 113629 h 6985200"/>
              <a:gd name="connsiteX48" fmla="*/ 6235294 w 6858001"/>
              <a:gd name="connsiteY48" fmla="*/ 93458 h 6985200"/>
              <a:gd name="connsiteX49" fmla="*/ 6391657 w 6858001"/>
              <a:gd name="connsiteY49" fmla="*/ 73455 h 6985200"/>
              <a:gd name="connsiteX50" fmla="*/ 6547333 w 6858001"/>
              <a:gd name="connsiteY50" fmla="*/ 50091 h 6985200"/>
              <a:gd name="connsiteX51" fmla="*/ 6702324 w 6858001"/>
              <a:gd name="connsiteY51" fmla="*/ 26222 h 698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858001" h="6985200">
                <a:moveTo>
                  <a:pt x="6858001" y="1177"/>
                </a:moveTo>
                <a:lnTo>
                  <a:pt x="6858001" y="1344715"/>
                </a:lnTo>
                <a:lnTo>
                  <a:pt x="6858000" y="1344715"/>
                </a:lnTo>
                <a:lnTo>
                  <a:pt x="6858000" y="6985200"/>
                </a:lnTo>
                <a:lnTo>
                  <a:pt x="0" y="6985199"/>
                </a:lnTo>
                <a:lnTo>
                  <a:pt x="0" y="886772"/>
                </a:lnTo>
                <a:lnTo>
                  <a:pt x="1" y="886772"/>
                </a:lnTo>
                <a:lnTo>
                  <a:pt x="1" y="0"/>
                </a:lnTo>
                <a:lnTo>
                  <a:pt x="40463" y="5883"/>
                </a:lnTo>
                <a:lnTo>
                  <a:pt x="159107" y="23196"/>
                </a:lnTo>
                <a:lnTo>
                  <a:pt x="245518" y="35299"/>
                </a:lnTo>
                <a:lnTo>
                  <a:pt x="348388" y="48073"/>
                </a:lnTo>
                <a:lnTo>
                  <a:pt x="470460" y="63369"/>
                </a:lnTo>
                <a:lnTo>
                  <a:pt x="605563" y="79506"/>
                </a:lnTo>
                <a:lnTo>
                  <a:pt x="757810" y="96483"/>
                </a:lnTo>
                <a:lnTo>
                  <a:pt x="923774" y="114469"/>
                </a:lnTo>
                <a:lnTo>
                  <a:pt x="1104139" y="132454"/>
                </a:lnTo>
                <a:lnTo>
                  <a:pt x="1296163" y="150776"/>
                </a:lnTo>
                <a:lnTo>
                  <a:pt x="1503275" y="167753"/>
                </a:lnTo>
                <a:lnTo>
                  <a:pt x="1719988" y="184058"/>
                </a:lnTo>
                <a:lnTo>
                  <a:pt x="1949045" y="198849"/>
                </a:lnTo>
                <a:lnTo>
                  <a:pt x="2187703" y="212969"/>
                </a:lnTo>
                <a:lnTo>
                  <a:pt x="2436649" y="226248"/>
                </a:lnTo>
                <a:lnTo>
                  <a:pt x="2564208" y="230955"/>
                </a:lnTo>
                <a:lnTo>
                  <a:pt x="2694509" y="236165"/>
                </a:lnTo>
                <a:lnTo>
                  <a:pt x="2826869" y="241040"/>
                </a:lnTo>
                <a:lnTo>
                  <a:pt x="2959914" y="244234"/>
                </a:lnTo>
                <a:lnTo>
                  <a:pt x="3095702" y="247091"/>
                </a:lnTo>
                <a:lnTo>
                  <a:pt x="3232862" y="250117"/>
                </a:lnTo>
                <a:lnTo>
                  <a:pt x="3372766" y="252134"/>
                </a:lnTo>
                <a:lnTo>
                  <a:pt x="3514040" y="252134"/>
                </a:lnTo>
                <a:lnTo>
                  <a:pt x="3656686" y="253142"/>
                </a:lnTo>
                <a:lnTo>
                  <a:pt x="3800705" y="252134"/>
                </a:lnTo>
                <a:lnTo>
                  <a:pt x="3946780" y="250117"/>
                </a:lnTo>
                <a:lnTo>
                  <a:pt x="4092856" y="248268"/>
                </a:lnTo>
                <a:lnTo>
                  <a:pt x="4240988" y="244234"/>
                </a:lnTo>
                <a:lnTo>
                  <a:pt x="4390492" y="240032"/>
                </a:lnTo>
                <a:lnTo>
                  <a:pt x="4539997" y="235157"/>
                </a:lnTo>
                <a:lnTo>
                  <a:pt x="4690873" y="228266"/>
                </a:lnTo>
                <a:lnTo>
                  <a:pt x="4843120" y="220029"/>
                </a:lnTo>
                <a:lnTo>
                  <a:pt x="4996054" y="212129"/>
                </a:lnTo>
                <a:lnTo>
                  <a:pt x="5148987" y="202044"/>
                </a:lnTo>
                <a:lnTo>
                  <a:pt x="5303978" y="189941"/>
                </a:lnTo>
                <a:lnTo>
                  <a:pt x="5456911" y="177839"/>
                </a:lnTo>
                <a:lnTo>
                  <a:pt x="5612588" y="163887"/>
                </a:lnTo>
                <a:lnTo>
                  <a:pt x="5768950" y="148591"/>
                </a:lnTo>
                <a:lnTo>
                  <a:pt x="5923255" y="132455"/>
                </a:lnTo>
                <a:lnTo>
                  <a:pt x="6079618" y="113629"/>
                </a:lnTo>
                <a:lnTo>
                  <a:pt x="6235294" y="93458"/>
                </a:lnTo>
                <a:lnTo>
                  <a:pt x="6391657" y="73455"/>
                </a:lnTo>
                <a:lnTo>
                  <a:pt x="6547333" y="50091"/>
                </a:lnTo>
                <a:lnTo>
                  <a:pt x="6702324" y="26222"/>
                </a:lnTo>
                <a:close/>
              </a:path>
            </a:pathLst>
          </a:custGeom>
          <a:ln>
            <a:noFill/>
          </a:ln>
        </p:spPr>
        <p:txBody>
          <a:bodyPr/>
          <a:lstStyle/>
          <a:p>
            <a:endParaRPr lang="el-GR"/>
          </a:p>
        </p:txBody>
      </p:sp>
      <p:pic>
        <p:nvPicPr>
          <p:cNvPr id="4" name="Εικόνα 3">
            <a:extLst>
              <a:ext uri="{FF2B5EF4-FFF2-40B4-BE49-F238E27FC236}">
                <a16:creationId xmlns:a16="http://schemas.microsoft.com/office/drawing/2014/main" id="{6AC4067B-423F-D06A-C375-B8CC31C75EA3}"/>
              </a:ext>
            </a:extLst>
          </p:cNvPr>
          <p:cNvPicPr>
            <a:picLocks noChangeAspect="1"/>
          </p:cNvPicPr>
          <p:nvPr/>
        </p:nvPicPr>
        <p:blipFill>
          <a:blip r:embed="rId2"/>
          <a:stretch>
            <a:fillRect/>
          </a:stretch>
        </p:blipFill>
        <p:spPr>
          <a:xfrm>
            <a:off x="5766691" y="1960444"/>
            <a:ext cx="5979454" cy="3243854"/>
          </a:xfrm>
          <a:prstGeom prst="rect">
            <a:avLst/>
          </a:prstGeom>
          <a:effectLst/>
        </p:spPr>
      </p:pic>
      <p:sp>
        <p:nvSpPr>
          <p:cNvPr id="15" name="Rectangle 14">
            <a:extLst>
              <a:ext uri="{FF2B5EF4-FFF2-40B4-BE49-F238E27FC236}">
                <a16:creationId xmlns:a16="http://schemas.microsoft.com/office/drawing/2014/main" id="{A92A1116-1C84-41DF-B803-1F7B0883EC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l-GR"/>
          </a:p>
        </p:txBody>
      </p:sp>
      <p:sp>
        <p:nvSpPr>
          <p:cNvPr id="3" name="Θέση περιεχομένου 2">
            <a:extLst>
              <a:ext uri="{FF2B5EF4-FFF2-40B4-BE49-F238E27FC236}">
                <a16:creationId xmlns:a16="http://schemas.microsoft.com/office/drawing/2014/main" id="{3CF4D117-EA99-F449-0DCE-B69753B87FB4}"/>
              </a:ext>
            </a:extLst>
          </p:cNvPr>
          <p:cNvSpPr>
            <a:spLocks noGrp="1"/>
          </p:cNvSpPr>
          <p:nvPr>
            <p:ph idx="1"/>
          </p:nvPr>
        </p:nvSpPr>
        <p:spPr>
          <a:xfrm>
            <a:off x="445855" y="1960444"/>
            <a:ext cx="4761364" cy="3785419"/>
          </a:xfrm>
        </p:spPr>
        <p:txBody>
          <a:bodyPr>
            <a:normAutofit fontScale="92500" lnSpcReduction="10000"/>
          </a:bodyPr>
          <a:lstStyle/>
          <a:p>
            <a:pPr marL="457200" indent="-457200" algn="just">
              <a:lnSpc>
                <a:spcPct val="90000"/>
              </a:lnSpc>
              <a:buFont typeface="+mj-lt"/>
              <a:buAutoNum type="arabicPeriod" startAt="2"/>
            </a:pPr>
            <a:r>
              <a:rPr lang="el-GR" sz="1700" dirty="0">
                <a:solidFill>
                  <a:schemeClr val="bg1"/>
                </a:solidFill>
                <a:effectLst/>
                <a:latin typeface="Times New Roman" panose="02020603050405020304" pitchFamily="18" charset="0"/>
                <a:ea typeface="Times New Roman" panose="02020603050405020304" pitchFamily="18" charset="0"/>
              </a:rPr>
              <a:t>Μελετώντας την παρακάτω γραφίδα, ποια χρονιά έχουμε μεγάλο αριθμό πετρελαιοκηλίδων και πότε μικρό. Τι συμβαίνει κάθε 10 χρόνια; (Υπόδειξη: Βρείτε το ποσοστό μείωσης.)</a:t>
            </a:r>
          </a:p>
          <a:p>
            <a:pPr marL="0" indent="0" algn="just">
              <a:lnSpc>
                <a:spcPct val="90000"/>
              </a:lnSpc>
              <a:buNone/>
            </a:pPr>
            <a:endParaRPr lang="el-GR" sz="1700" dirty="0">
              <a:solidFill>
                <a:srgbClr val="EBEBEB"/>
              </a:solidFill>
              <a:latin typeface="Times New Roman" panose="02020603050405020304" pitchFamily="18" charset="0"/>
              <a:cs typeface="Times New Roman" panose="02020603050405020304" pitchFamily="18" charset="0"/>
            </a:endParaRPr>
          </a:p>
          <a:p>
            <a:pPr algn="just">
              <a:lnSpc>
                <a:spcPct val="90000"/>
              </a:lnSpc>
            </a:pPr>
            <a:r>
              <a:rPr lang="el-GR" sz="1700" dirty="0">
                <a:solidFill>
                  <a:schemeClr val="bg1"/>
                </a:solidFill>
                <a:latin typeface="Times New Roman" panose="02020603050405020304" pitchFamily="18" charset="0"/>
                <a:cs typeface="Times New Roman" panose="02020603050405020304" pitchFamily="18" charset="0"/>
              </a:rPr>
              <a:t>Το δεύτερο ερώτημα αναφέρεται στη μελέτη μιας γραφικής παράστασης, η οποία παρουσιάζει τον αριθμό πετρελαιοκηλίδων ανά χρόνο. Οι μαθητές καλούνται να βρουν σε ποια χρονική στιγμή η γραφική παράσταση παρουσιάζει μεγαλύτερο αριθμό και πότε μικρότερο. Η γραφική παράσταση παρουσιάζει 3 περιπτώσεις ελάττωσης, όπου οι μαθητές θα πρέπει να βρουν το αντίστοιχο ποσοστό ελάττωσης και για τις 3 περιπτώσεις και αφού βρουν τα ποσοστά ελάττωσης, να τα κατατάξουν σε φθίνουσα σειρά.</a:t>
            </a:r>
          </a:p>
          <a:p>
            <a:pPr>
              <a:lnSpc>
                <a:spcPct val="90000"/>
              </a:lnSpc>
            </a:pPr>
            <a:endParaRPr lang="el-GR" sz="1400" dirty="0">
              <a:solidFill>
                <a:srgbClr val="EBEBEB"/>
              </a:solidFill>
            </a:endParaRPr>
          </a:p>
        </p:txBody>
      </p:sp>
    </p:spTree>
    <p:extLst>
      <p:ext uri="{BB962C8B-B14F-4D97-AF65-F5344CB8AC3E}">
        <p14:creationId xmlns:p14="http://schemas.microsoft.com/office/powerpoint/2010/main" val="2386747623"/>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1A0415D-9D57-3322-26AE-19BAED0AD62A}"/>
              </a:ext>
            </a:extLst>
          </p:cNvPr>
          <p:cNvSpPr>
            <a:spLocks noGrp="1"/>
          </p:cNvSpPr>
          <p:nvPr>
            <p:ph type="title"/>
          </p:nvPr>
        </p:nvSpPr>
        <p:spPr/>
        <p:txBody>
          <a:bodyPr/>
          <a:lstStyle/>
          <a:p>
            <a:r>
              <a:rPr lang="el-GR" dirty="0"/>
              <a:t> </a:t>
            </a:r>
          </a:p>
        </p:txBody>
      </p:sp>
      <mc:AlternateContent xmlns:mc="http://schemas.openxmlformats.org/markup-compatibility/2006" xmlns:a14="http://schemas.microsoft.com/office/drawing/2010/main">
        <mc:Choice Requires="a14">
          <p:sp>
            <p:nvSpPr>
              <p:cNvPr id="3" name="Θέση περιεχομένου 2">
                <a:extLst>
                  <a:ext uri="{FF2B5EF4-FFF2-40B4-BE49-F238E27FC236}">
                    <a16:creationId xmlns:a16="http://schemas.microsoft.com/office/drawing/2014/main" id="{801831D7-0103-056D-1449-18D9CDAD1EDE}"/>
                  </a:ext>
                </a:extLst>
              </p:cNvPr>
              <p:cNvSpPr>
                <a:spLocks noGrp="1"/>
              </p:cNvSpPr>
              <p:nvPr>
                <p:ph idx="1"/>
              </p:nvPr>
            </p:nvSpPr>
            <p:spPr>
              <a:xfrm>
                <a:off x="966513" y="452718"/>
                <a:ext cx="9404723" cy="6090695"/>
              </a:xfrm>
            </p:spPr>
            <p:txBody>
              <a:bodyPr>
                <a:normAutofit/>
              </a:bodyPr>
              <a:lstStyle/>
              <a:p>
                <a:pPr algn="just">
                  <a:buFont typeface="+mj-lt"/>
                  <a:buAutoNum type="arabicPeriod" startAt="3"/>
                </a:pPr>
                <a:r>
                  <a:rPr lang="el-GR" sz="1800" dirty="0">
                    <a:effectLst/>
                    <a:latin typeface="Times New Roman" panose="02020603050405020304" pitchFamily="18" charset="0"/>
                    <a:ea typeface="Times New Roman" panose="02020603050405020304" pitchFamily="18" charset="0"/>
                    <a:cs typeface="Times New Roman" panose="02020603050405020304" pitchFamily="18" charset="0"/>
                  </a:rPr>
                  <a:t>Βρείτε το μέσο κόστος απορρύπανσης ανά μονάδα τόνου πετρελαιοειδούς.</a:t>
                </a:r>
                <a:endParaRPr kumimoji="0" lang="el-GR" sz="1800" b="0" i="0" u="none" strike="noStrike" kern="1200" cap="none" spc="0" normalizeH="0" baseline="0" noProof="0" dirty="0">
                  <a:ln>
                    <a:noFill/>
                  </a:ln>
                  <a:solidFill>
                    <a:prstClr val="white"/>
                  </a:solidFill>
                  <a:effectLst/>
                  <a:uLnTx/>
                  <a:uFillTx/>
                  <a:latin typeface="Times New Roman" panose="02020603050405020304" pitchFamily="18" charset="0"/>
                  <a:cs typeface="Times New Roman" panose="02020603050405020304" pitchFamily="18" charset="0"/>
                </a:endParaRPr>
              </a:p>
              <a:p>
                <a:pPr marL="0" lvl="0" indent="0" algn="just">
                  <a:buNone/>
                </a:pPr>
                <a:r>
                  <a:rPr kumimoji="0" lang="el-GR" sz="1800" b="0" i="0" u="none" strike="noStrike" kern="1200" cap="none" spc="0" normalizeH="0" baseline="0" noProof="0" dirty="0">
                    <a:ln>
                      <a:noFill/>
                    </a:ln>
                    <a:solidFill>
                      <a:prstClr val="white"/>
                    </a:solidFill>
                    <a:effectLst/>
                    <a:uLnTx/>
                    <a:uFillTx/>
                    <a:latin typeface="Times New Roman" panose="02020603050405020304" pitchFamily="18" charset="0"/>
                    <a:cs typeface="Times New Roman" panose="02020603050405020304" pitchFamily="18" charset="0"/>
                  </a:rPr>
                  <a:t>Δίνεται</a:t>
                </a:r>
                <a:r>
                  <a:rPr kumimoji="0" lang="el-GR" sz="1800" b="0" i="0" u="none" strike="noStrike" kern="1200" cap="none" spc="0" normalizeH="0" noProof="0" dirty="0">
                    <a:ln>
                      <a:noFill/>
                    </a:ln>
                    <a:solidFill>
                      <a:prstClr val="white"/>
                    </a:solidFill>
                    <a:effectLst/>
                    <a:uLnTx/>
                    <a:uFillTx/>
                    <a:latin typeface="Times New Roman" panose="02020603050405020304" pitchFamily="18" charset="0"/>
                    <a:cs typeface="Times New Roman" panose="02020603050405020304" pitchFamily="18" charset="0"/>
                  </a:rPr>
                  <a:t> ο</a:t>
                </a:r>
                <a:r>
                  <a:rPr kumimoji="0" lang="el-GR" sz="1800" b="0" i="0" u="none" strike="noStrike" kern="1200" cap="none" spc="0" normalizeH="0" baseline="0" noProof="0" dirty="0">
                    <a:ln>
                      <a:noFill/>
                    </a:ln>
                    <a:solidFill>
                      <a:prstClr val="white"/>
                    </a:solidFill>
                    <a:effectLst/>
                    <a:uLnTx/>
                    <a:uFillTx/>
                    <a:latin typeface="Times New Roman" panose="02020603050405020304" pitchFamily="18" charset="0"/>
                    <a:cs typeface="Times New Roman" panose="02020603050405020304" pitchFamily="18" charset="0"/>
                  </a:rPr>
                  <a:t> τύπος του Μ.Κ.Α.: </a:t>
                </a:r>
                <a14:m>
                  <m:oMath xmlns:m="http://schemas.openxmlformats.org/officeDocument/2006/math">
                    <m:r>
                      <a:rPr lang="el-GR" sz="1800" b="1" i="1" kern="0" smtClea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𝑪</m:t>
                    </m:r>
                    <m:r>
                      <a:rPr lang="el-GR" sz="1800" b="1" i="1" kern="0" smtClea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𝒄</m:t>
                        </m:r>
                      </m:e>
                      <m:sub>
                        <m:sSup>
                          <m:sSupPr>
                            <m:ctrlP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𝒈</m:t>
                            </m:r>
                          </m:e>
                          <m:sup>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m:t>
                            </m:r>
                          </m:sup>
                        </m:sSup>
                      </m:sub>
                    </m:sSub>
                    <m:sSub>
                      <m:sSubPr>
                        <m:ctrlP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𝑻</m:t>
                        </m:r>
                      </m:e>
                      <m:sub>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𝒊</m:t>
                        </m:r>
                      </m:sub>
                    </m:sSub>
                    <m:r>
                      <a:rPr lang="el-GR" sz="1800" b="1" i="1">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1" i="1">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t>𝑺</m:t>
                        </m:r>
                      </m:e>
                      <m:sub>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𝒊</m:t>
                        </m:r>
                      </m:sub>
                    </m:sSub>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𝒍</m:t>
                        </m:r>
                      </m:e>
                      <m:sub>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𝒊</m:t>
                        </m:r>
                      </m:sub>
                    </m:sSub>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𝑳</m:t>
                        </m:r>
                      </m:e>
                      <m:sub>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𝒊</m:t>
                        </m:r>
                      </m:sub>
                    </m:sSub>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𝑶</m:t>
                        </m:r>
                      </m:e>
                      <m:sub>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𝒊</m:t>
                        </m:r>
                      </m:sub>
                    </m:sSub>
                    <m:r>
                      <a:rPr lang="el-GR" sz="1800" b="1" i="1">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l-GR" sz="1800" b="1" i="1">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t>𝜧</m:t>
                        </m:r>
                      </m:e>
                      <m:sub>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𝒊</m:t>
                        </m:r>
                      </m:sub>
                    </m:sSub>
                    <m:r>
                      <a:rPr lang="el-GR" sz="1800" b="1" i="1">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1" i="1">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t>𝑹</m:t>
                        </m:r>
                      </m:e>
                      <m:sub>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𝒊</m:t>
                        </m:r>
                      </m:sub>
                    </m:sSub>
                  </m:oMath>
                </a14:m>
                <a:r>
                  <a:rPr lang="el-GR" sz="18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(1)</a:t>
                </a:r>
                <a:r>
                  <a:rPr lang="el-GR" sz="1800" dirty="0">
                    <a:latin typeface="Times New Roman" panose="02020603050405020304" pitchFamily="18" charset="0"/>
                    <a:cs typeface="Times New Roman" panose="02020603050405020304" pitchFamily="18" charset="0"/>
                  </a:rPr>
                  <a:t>,όπου :</a:t>
                </a:r>
              </a:p>
              <a:p>
                <a:pPr marL="0" indent="0" algn="just">
                  <a:buNone/>
                </a:pPr>
                <a:r>
                  <a:rPr lang="en-US" sz="1800" b="1" dirty="0">
                    <a:solidFill>
                      <a:srgbClr val="C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C</a:t>
                </a:r>
                <a:r>
                  <a:rPr lang="el-GR" sz="1800" dirty="0">
                    <a:latin typeface="Times New Roman" panose="02020603050405020304" pitchFamily="18" charset="0"/>
                    <a:ea typeface="Times New Roman" panose="02020603050405020304" pitchFamily="18" charset="0"/>
                    <a:cs typeface="Times New Roman" panose="02020603050405020304" pitchFamily="18" charset="0"/>
                  </a:rPr>
                  <a:t> : κόστος απορρύπανσης ανά μονάδα τόνου διαρρέοντος πετρελαίου για το σενάριο </a:t>
                </a:r>
                <a:r>
                  <a:rPr lang="en-US" sz="1800" dirty="0">
                    <a:latin typeface="Times New Roman" panose="02020603050405020304" pitchFamily="18" charset="0"/>
                    <a:ea typeface="Times New Roman" panose="02020603050405020304" pitchFamily="18" charset="0"/>
                    <a:cs typeface="Times New Roman" panose="02020603050405020304" pitchFamily="18" charset="0"/>
                  </a:rPr>
                  <a:t>i </a:t>
                </a:r>
                <a:r>
                  <a:rPr lang="el-GR" sz="1800" dirty="0">
                    <a:latin typeface="Times New Roman" panose="02020603050405020304" pitchFamily="18" charset="0"/>
                    <a:ea typeface="Times New Roman" panose="02020603050405020304" pitchFamily="18" charset="0"/>
                    <a:cs typeface="Times New Roman" panose="02020603050405020304" pitchFamily="18" charset="0"/>
                  </a:rPr>
                  <a:t>(€/</a:t>
                </a:r>
                <a:r>
                  <a:rPr lang="en-US" sz="1800" dirty="0">
                    <a:latin typeface="Times New Roman" panose="02020603050405020304" pitchFamily="18" charset="0"/>
                    <a:ea typeface="Times New Roman" panose="02020603050405020304" pitchFamily="18" charset="0"/>
                    <a:cs typeface="Times New Roman" panose="02020603050405020304" pitchFamily="18" charset="0"/>
                  </a:rPr>
                  <a:t>ton</a:t>
                </a:r>
                <a:r>
                  <a:rPr lang="el-GR" sz="1800" dirty="0">
                    <a:latin typeface="Times New Roman" panose="02020603050405020304" pitchFamily="18" charset="0"/>
                    <a:ea typeface="Times New Roman" panose="02020603050405020304" pitchFamily="18" charset="0"/>
                    <a:cs typeface="Times New Roman" panose="02020603050405020304" pitchFamily="18" charset="0"/>
                  </a:rPr>
                  <a:t>)</a:t>
                </a:r>
              </a:p>
              <a:p>
                <a:pPr marL="0" lvl="0" indent="0" algn="just">
                  <a:buNone/>
                </a:pPr>
                <a14:m>
                  <m:oMath xmlns:m="http://schemas.openxmlformats.org/officeDocument/2006/math">
                    <m:sSub>
                      <m:sSubPr>
                        <m:ctrlPr>
                          <a:rPr lang="el-GR" sz="1800" b="1" i="1" smtClean="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𝐂</m:t>
                        </m:r>
                      </m:e>
                      <m:sub>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𝐠</m:t>
                        </m:r>
                      </m:sub>
                    </m:sSub>
                  </m:oMath>
                </a14:m>
                <a:r>
                  <a:rPr lang="el-GR" sz="1800" dirty="0">
                    <a:latin typeface="Times New Roman" panose="02020603050405020304" pitchFamily="18" charset="0"/>
                    <a:ea typeface="Times New Roman" panose="02020603050405020304" pitchFamily="18" charset="0"/>
                    <a:cs typeface="Times New Roman" panose="02020603050405020304" pitchFamily="18" charset="0"/>
                  </a:rPr>
                  <a:t>: κόστος απορρύπανσης ανά μονάδα τόνου διαρρέοντος πετρελαίου για τον ελληνικό θαλάσσιο χώρο (€/</a:t>
                </a:r>
                <a:r>
                  <a:rPr lang="en-US" sz="1800" dirty="0">
                    <a:latin typeface="Times New Roman" panose="02020603050405020304" pitchFamily="18" charset="0"/>
                    <a:ea typeface="Times New Roman" panose="02020603050405020304" pitchFamily="18" charset="0"/>
                    <a:cs typeface="Times New Roman" panose="02020603050405020304" pitchFamily="18" charset="0"/>
                  </a:rPr>
                  <a:t>ton</a:t>
                </a:r>
                <a:r>
                  <a:rPr lang="el-GR" sz="1800" dirty="0">
                    <a:latin typeface="Times New Roman" panose="02020603050405020304" pitchFamily="18" charset="0"/>
                    <a:ea typeface="Times New Roman" panose="02020603050405020304" pitchFamily="18" charset="0"/>
                    <a:cs typeface="Times New Roman" panose="02020603050405020304" pitchFamily="18" charset="0"/>
                  </a:rPr>
                  <a:t>)</a:t>
                </a:r>
              </a:p>
              <a:p>
                <a:pPr marL="0" lvl="0" indent="0" algn="just">
                  <a:buNone/>
                </a:pPr>
                <a14:m>
                  <m:oMath xmlns:m="http://schemas.openxmlformats.org/officeDocument/2006/math">
                    <m:sSub>
                      <m:sSubPr>
                        <m:ctrlPr>
                          <a:rPr lang="el-GR" sz="1800" b="1" i="1" smtClean="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l-GR" sz="1800" b="1" i="0" smtClean="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𝐓</m:t>
                        </m:r>
                      </m:e>
                      <m:sub>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oMath>
                </a14:m>
                <a:r>
                  <a:rPr lang="el-GR" sz="1800" dirty="0">
                    <a:latin typeface="Times New Roman" panose="02020603050405020304" pitchFamily="18" charset="0"/>
                    <a:ea typeface="Times New Roman" panose="02020603050405020304" pitchFamily="18" charset="0"/>
                    <a:cs typeface="Times New Roman" panose="02020603050405020304" pitchFamily="18" charset="0"/>
                  </a:rPr>
                  <a:t>: συντελεστής βαρύτητας του είδους πετρελαιοειδούς</a:t>
                </a:r>
              </a:p>
              <a:p>
                <a:pPr marL="0" lvl="0" indent="0" algn="just">
                  <a:buNone/>
                </a:pPr>
                <a14:m>
                  <m:oMath xmlns:m="http://schemas.openxmlformats.org/officeDocument/2006/math">
                    <m:sSub>
                      <m:sSubPr>
                        <m:ctrlPr>
                          <a:rPr lang="el-GR" sz="1800" b="1" i="1" smtClean="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n-US"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𝐒</m:t>
                        </m:r>
                      </m:e>
                      <m:sub>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oMath>
                </a14:m>
                <a:r>
                  <a:rPr lang="el-GR" sz="1800" dirty="0">
                    <a:latin typeface="Times New Roman" panose="02020603050405020304" pitchFamily="18" charset="0"/>
                    <a:ea typeface="Times New Roman" panose="02020603050405020304" pitchFamily="18" charset="0"/>
                    <a:cs typeface="Times New Roman" panose="02020603050405020304" pitchFamily="18" charset="0"/>
                  </a:rPr>
                  <a:t>: συντελεστής βαρύτητας της ποσότητας διαρρέοντος πετρελαίου</a:t>
                </a:r>
              </a:p>
              <a:p>
                <a:pPr marL="0" lvl="0" indent="0" algn="just">
                  <a:buNone/>
                </a:pPr>
                <a14:m>
                  <m:oMath xmlns:m="http://schemas.openxmlformats.org/officeDocument/2006/math">
                    <m:sSub>
                      <m:sSubPr>
                        <m:ctrlPr>
                          <a:rPr lang="el-GR" sz="1800" b="1" i="1" smtClean="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𝐋</m:t>
                        </m:r>
                      </m:e>
                      <m:sub>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r>
                      <a:rPr lang="el-GR" sz="1800" i="1">
                        <a:latin typeface="Cambria Math" panose="02040503050406030204" pitchFamily="18" charset="0"/>
                        <a:ea typeface="Times New Roman" panose="02020603050405020304" pitchFamily="18" charset="0"/>
                      </a:rPr>
                      <m:t>:</m:t>
                    </m:r>
                  </m:oMath>
                </a14:m>
                <a:r>
                  <a:rPr lang="el-GR" sz="1800" dirty="0">
                    <a:latin typeface="Times New Roman" panose="02020603050405020304" pitchFamily="18" charset="0"/>
                    <a:ea typeface="Times New Roman" panose="02020603050405020304" pitchFamily="18" charset="0"/>
                    <a:cs typeface="Times New Roman" panose="02020603050405020304" pitchFamily="18" charset="0"/>
                  </a:rPr>
                  <a:t> συντελεστής βαρύτητας της γεωγραφικής τοποθεσίας</a:t>
                </a:r>
              </a:p>
              <a:p>
                <a:pPr marL="0" lvl="0" indent="0" algn="just">
                  <a:buNone/>
                </a:pPr>
                <a14:m>
                  <m:oMath xmlns:m="http://schemas.openxmlformats.org/officeDocument/2006/math">
                    <m:sSub>
                      <m:sSubPr>
                        <m:ctrlPr>
                          <a:rPr lang="el-GR" sz="1800" b="1" i="1" smtClean="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𝐥</m:t>
                        </m:r>
                      </m:e>
                      <m:sub>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oMath>
                </a14:m>
                <a:r>
                  <a:rPr lang="el-GR" sz="1800" dirty="0">
                    <a:latin typeface="Times New Roman" panose="02020603050405020304" pitchFamily="18" charset="0"/>
                    <a:ea typeface="Times New Roman" panose="02020603050405020304" pitchFamily="18" charset="0"/>
                    <a:cs typeface="Times New Roman" panose="02020603050405020304" pitchFamily="18" charset="0"/>
                  </a:rPr>
                  <a:t>: συντελεστής βαρύτητας του είδους της τοποθεσίας</a:t>
                </a:r>
              </a:p>
              <a:p>
                <a:pPr marL="0" lvl="0" indent="0" algn="just">
                  <a:buNone/>
                </a:pPr>
                <a14:m>
                  <m:oMath xmlns:m="http://schemas.openxmlformats.org/officeDocument/2006/math">
                    <m:sSub>
                      <m:sSubPr>
                        <m:ctrlPr>
                          <a:rPr lang="el-GR" sz="1800" b="1" i="1" smtClean="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𝐎</m:t>
                        </m:r>
                      </m:e>
                      <m:sub>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oMath>
                </a14:m>
                <a:r>
                  <a:rPr lang="el-GR" sz="1800" dirty="0">
                    <a:latin typeface="Times New Roman" panose="02020603050405020304" pitchFamily="18" charset="0"/>
                    <a:ea typeface="Times New Roman" panose="02020603050405020304" pitchFamily="18" charset="0"/>
                    <a:cs typeface="Times New Roman" panose="02020603050405020304" pitchFamily="18" charset="0"/>
                  </a:rPr>
                  <a:t>: συντελεστής βαρύτητας του μήκους της προσβληθείσας ακτής</a:t>
                </a:r>
              </a:p>
              <a:p>
                <a:pPr marL="0" lvl="0" indent="0" algn="just">
                  <a:buNone/>
                </a:pPr>
                <a14:m>
                  <m:oMath xmlns:m="http://schemas.openxmlformats.org/officeDocument/2006/math">
                    <m:sSub>
                      <m:sSubPr>
                        <m:ctrlPr>
                          <a:rPr lang="el-GR" sz="1800" b="1" i="1" smtClean="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𝚳</m:t>
                        </m:r>
                      </m:e>
                      <m:sub>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oMath>
                </a14:m>
                <a:r>
                  <a:rPr lang="el-GR" sz="1800" dirty="0">
                    <a:latin typeface="Times New Roman" panose="02020603050405020304" pitchFamily="18" charset="0"/>
                    <a:ea typeface="Times New Roman" panose="02020603050405020304" pitchFamily="18" charset="0"/>
                    <a:cs typeface="Times New Roman" panose="02020603050405020304" pitchFamily="18" charset="0"/>
                  </a:rPr>
                  <a:t>: συντελεστής βαρύτητας της μεθόδου απορρύπανσης</a:t>
                </a:r>
              </a:p>
              <a:p>
                <a:pPr marL="0" lvl="0" indent="0" algn="just">
                  <a:buNone/>
                </a:pPr>
                <a14:m>
                  <m:oMath xmlns:m="http://schemas.openxmlformats.org/officeDocument/2006/math">
                    <m:sSub>
                      <m:sSubPr>
                        <m:ctrlPr>
                          <a:rPr lang="el-GR" sz="1800" b="1" i="1" smtClean="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n-US"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𝐑</m:t>
                        </m:r>
                      </m:e>
                      <m:sub>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r>
                      <a:rPr lang="el-GR" sz="1800">
                        <a:latin typeface="Cambria Math" panose="02040503050406030204" pitchFamily="18" charset="0"/>
                        <a:ea typeface="Times New Roman" panose="02020603050405020304" pitchFamily="18" charset="0"/>
                      </a:rPr>
                      <m:t>:</m:t>
                    </m:r>
                  </m:oMath>
                </a14:m>
                <a:r>
                  <a:rPr lang="el-GR" sz="1800" dirty="0">
                    <a:latin typeface="Times New Roman" panose="02020603050405020304" pitchFamily="18" charset="0"/>
                    <a:ea typeface="Times New Roman" panose="02020603050405020304" pitchFamily="18" charset="0"/>
                    <a:cs typeface="Times New Roman" panose="02020603050405020304" pitchFamily="18" charset="0"/>
                  </a:rPr>
                  <a:t> συντελεστής βαρύτητας του χρόνου αντίδρασης</a:t>
                </a:r>
              </a:p>
              <a:p>
                <a:pPr algn="just">
                  <a:buFont typeface="Wingdings" panose="05000000000000000000" pitchFamily="2" charset="2"/>
                  <a:buChar char="Ø"/>
                </a:pPr>
                <a:r>
                  <a:rPr kumimoji="0" lang="el-GR" sz="1800" b="0" i="0" u="none" strike="noStrike" kern="1200" cap="none" spc="0" normalizeH="0" baseline="0" noProof="0" dirty="0">
                    <a:ln>
                      <a:noFill/>
                    </a:ln>
                    <a:solidFill>
                      <a:prstClr val="white"/>
                    </a:solidFill>
                    <a:effectLst/>
                    <a:uLnTx/>
                    <a:uFillTx/>
                    <a:latin typeface="Times New Roman" panose="02020603050405020304" pitchFamily="18" charset="0"/>
                    <a:cs typeface="Times New Roman" panose="02020603050405020304" pitchFamily="18" charset="0"/>
                  </a:rPr>
                  <a:t>Το τρίτο ερώτημα αναφέρεται στον υπολογισμό του Μέσου Κόστους Απορρύπανσης (Μ.Κ.Α.). </a:t>
                </a:r>
                <a:r>
                  <a:rPr lang="el-GR" sz="1800" dirty="0">
                    <a:latin typeface="Times New Roman" panose="02020603050405020304" pitchFamily="18" charset="0"/>
                    <a:cs typeface="Times New Roman" panose="02020603050405020304" pitchFamily="18" charset="0"/>
                  </a:rPr>
                  <a:t>Δίνοντας τους πίνακες στους μαθητές και κάνοντας κατάλληλες πράξεις, θα πρέπει να βρουν τους αντίστοιχους συντελεστές βαρύτητας και αργότερα χρησιμοποιώντας τον τύπο (1) του Μ.Κ.Α., μπορούν να συγκρίνουν ποιο θα είναι το μεγαλύτερο κόστος.</a:t>
                </a:r>
                <a:endParaRPr lang="el-GR"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buNone/>
                </a:pPr>
                <a:endParaRPr lang="el-GR" sz="1600" dirty="0"/>
              </a:p>
            </p:txBody>
          </p:sp>
        </mc:Choice>
        <mc:Fallback xmlns="">
          <p:sp>
            <p:nvSpPr>
              <p:cNvPr id="3" name="Θέση περιεχομένου 2">
                <a:extLst>
                  <a:ext uri="{FF2B5EF4-FFF2-40B4-BE49-F238E27FC236}">
                    <a16:creationId xmlns:a16="http://schemas.microsoft.com/office/drawing/2014/main" id="{801831D7-0103-056D-1449-18D9CDAD1EDE}"/>
                  </a:ext>
                </a:extLst>
              </p:cNvPr>
              <p:cNvSpPr>
                <a:spLocks noGrp="1" noRot="1" noChangeAspect="1" noMove="1" noResize="1" noEditPoints="1" noAdjustHandles="1" noChangeArrowheads="1" noChangeShapeType="1" noTextEdit="1"/>
              </p:cNvSpPr>
              <p:nvPr>
                <p:ph idx="1"/>
              </p:nvPr>
            </p:nvSpPr>
            <p:spPr>
              <a:xfrm>
                <a:off x="966513" y="452718"/>
                <a:ext cx="9404723" cy="6090695"/>
              </a:xfrm>
              <a:blipFill>
                <a:blip r:embed="rId2"/>
                <a:stretch>
                  <a:fillRect l="-649" t="-501" r="-584"/>
                </a:stretch>
              </a:blipFill>
            </p:spPr>
            <p:txBody>
              <a:bodyPr/>
              <a:lstStyle/>
              <a:p>
                <a:r>
                  <a:rPr lang="el-GR">
                    <a:noFill/>
                  </a:rPr>
                  <a:t> </a:t>
                </a:r>
              </a:p>
            </p:txBody>
          </p:sp>
        </mc:Fallback>
      </mc:AlternateContent>
    </p:spTree>
    <p:extLst>
      <p:ext uri="{BB962C8B-B14F-4D97-AF65-F5344CB8AC3E}">
        <p14:creationId xmlns:p14="http://schemas.microsoft.com/office/powerpoint/2010/main" val="2939739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9A50D5A-CD63-ED86-BC5F-FC72243F3CEF}"/>
              </a:ext>
            </a:extLst>
          </p:cNvPr>
          <p:cNvSpPr>
            <a:spLocks noGrp="1"/>
          </p:cNvSpPr>
          <p:nvPr>
            <p:ph type="title"/>
          </p:nvPr>
        </p:nvSpPr>
        <p:spPr/>
        <p:txBody>
          <a:bodyPr/>
          <a:lstStyle/>
          <a:p>
            <a:r>
              <a:rPr lang="el-GR" dirty="0"/>
              <a:t> </a:t>
            </a:r>
          </a:p>
        </p:txBody>
      </p:sp>
      <p:graphicFrame>
        <p:nvGraphicFramePr>
          <p:cNvPr id="4" name="Θέση περιεχομένου 3">
            <a:extLst>
              <a:ext uri="{FF2B5EF4-FFF2-40B4-BE49-F238E27FC236}">
                <a16:creationId xmlns:a16="http://schemas.microsoft.com/office/drawing/2014/main" id="{619FE2A0-1391-A99D-3812-2D682872C86D}"/>
              </a:ext>
            </a:extLst>
          </p:cNvPr>
          <p:cNvGraphicFramePr>
            <a:graphicFrameLocks noGrp="1"/>
          </p:cNvGraphicFramePr>
          <p:nvPr>
            <p:ph idx="1"/>
            <p:extLst>
              <p:ext uri="{D42A27DB-BD31-4B8C-83A1-F6EECF244321}">
                <p14:modId xmlns:p14="http://schemas.microsoft.com/office/powerpoint/2010/main" val="1605319661"/>
              </p:ext>
            </p:extLst>
          </p:nvPr>
        </p:nvGraphicFramePr>
        <p:xfrm>
          <a:off x="442899" y="1399252"/>
          <a:ext cx="5389730" cy="1391090"/>
        </p:xfrm>
        <a:graphic>
          <a:graphicData uri="http://schemas.openxmlformats.org/drawingml/2006/table">
            <a:tbl>
              <a:tblPr firstRow="1" firstCol="1" bandRow="1">
                <a:tableStyleId>{8FD4443E-F989-4FC4-A0C8-D5A2AF1F390B}</a:tableStyleId>
              </a:tblPr>
              <a:tblGrid>
                <a:gridCol w="2646431">
                  <a:extLst>
                    <a:ext uri="{9D8B030D-6E8A-4147-A177-3AD203B41FA5}">
                      <a16:colId xmlns:a16="http://schemas.microsoft.com/office/drawing/2014/main" val="1101272712"/>
                    </a:ext>
                  </a:extLst>
                </a:gridCol>
                <a:gridCol w="2743299">
                  <a:extLst>
                    <a:ext uri="{9D8B030D-6E8A-4147-A177-3AD203B41FA5}">
                      <a16:colId xmlns:a16="http://schemas.microsoft.com/office/drawing/2014/main" val="2996133012"/>
                    </a:ext>
                  </a:extLst>
                </a:gridCol>
              </a:tblGrid>
              <a:tr h="720530">
                <a:tc>
                  <a:txBody>
                    <a:bodyPr/>
                    <a:lstStyle/>
                    <a:p>
                      <a:r>
                        <a:rPr lang="el-GR" sz="1100" kern="100" dirty="0">
                          <a:effectLst/>
                        </a:rPr>
                        <a:t>Ποσότητα διαρρέοντος πετρελαίου</a:t>
                      </a:r>
                      <a:r>
                        <a:rPr lang="en-US" sz="1100" kern="100" dirty="0">
                          <a:effectLst/>
                        </a:rPr>
                        <a:t> (ton)</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Μέσο κόστος απορρύπανσης ανά τόνο διαρρέοντος πετρελαίου (€/</a:t>
                      </a:r>
                      <a:r>
                        <a:rPr lang="en-US" sz="1100" kern="100" dirty="0">
                          <a:effectLst/>
                        </a:rPr>
                        <a:t>ton</a:t>
                      </a:r>
                      <a:r>
                        <a:rPr lang="el-GR" sz="1100" kern="100" dirty="0">
                          <a:effectLst/>
                        </a:rPr>
                        <a:t>)</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57514094"/>
                  </a:ext>
                </a:extLst>
              </a:tr>
              <a:tr h="139935">
                <a:tc>
                  <a:txBody>
                    <a:bodyPr/>
                    <a:lstStyle/>
                    <a:p>
                      <a:r>
                        <a:rPr lang="el-GR" sz="1100" kern="100" dirty="0">
                          <a:effectLst/>
                        </a:rPr>
                        <a:t>0-5</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1100" kern="100" dirty="0">
                          <a:effectLst/>
                        </a:rPr>
                        <a:t>46.000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071870446"/>
                  </a:ext>
                </a:extLst>
              </a:tr>
              <a:tr h="139935">
                <a:tc>
                  <a:txBody>
                    <a:bodyPr/>
                    <a:lstStyle/>
                    <a:p>
                      <a:r>
                        <a:rPr lang="el-GR" sz="1100" kern="100" dirty="0">
                          <a:effectLst/>
                        </a:rPr>
                        <a:t>5,1-20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1100" kern="100" dirty="0">
                          <a:effectLst/>
                        </a:rPr>
                        <a:t>25.300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6301250"/>
                  </a:ext>
                </a:extLst>
              </a:tr>
              <a:tr h="139935">
                <a:tc>
                  <a:txBody>
                    <a:bodyPr/>
                    <a:lstStyle/>
                    <a:p>
                      <a:r>
                        <a:rPr lang="en-US" sz="1100" kern="100" dirty="0">
                          <a:effectLst/>
                        </a:rPr>
                        <a:t>20,1-100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1100" kern="100" dirty="0">
                          <a:effectLst/>
                        </a:rPr>
                        <a:t>7.500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47895495"/>
                  </a:ext>
                </a:extLst>
              </a:tr>
              <a:tr h="139935">
                <a:tc>
                  <a:txBody>
                    <a:bodyPr/>
                    <a:lstStyle/>
                    <a:p>
                      <a:r>
                        <a:rPr lang="en-US" sz="1100" kern="100" dirty="0">
                          <a:effectLst/>
                        </a:rPr>
                        <a:t>&gt;100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1100" kern="100" dirty="0">
                          <a:effectLst/>
                        </a:rPr>
                        <a:t>4.000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798238528"/>
                  </a:ext>
                </a:extLst>
              </a:tr>
            </a:tbl>
          </a:graphicData>
        </a:graphic>
      </p:graphicFrame>
      <p:graphicFrame>
        <p:nvGraphicFramePr>
          <p:cNvPr id="5" name="Πίνακας 4">
            <a:extLst>
              <a:ext uri="{FF2B5EF4-FFF2-40B4-BE49-F238E27FC236}">
                <a16:creationId xmlns:a16="http://schemas.microsoft.com/office/drawing/2014/main" id="{2ED7EA21-BCBD-6D51-6EA2-A2E2E47788C9}"/>
              </a:ext>
            </a:extLst>
          </p:cNvPr>
          <p:cNvGraphicFramePr>
            <a:graphicFrameLocks noGrp="1"/>
          </p:cNvGraphicFramePr>
          <p:nvPr>
            <p:extLst>
              <p:ext uri="{D42A27DB-BD31-4B8C-83A1-F6EECF244321}">
                <p14:modId xmlns:p14="http://schemas.microsoft.com/office/powerpoint/2010/main" val="3458255914"/>
              </p:ext>
            </p:extLst>
          </p:nvPr>
        </p:nvGraphicFramePr>
        <p:xfrm>
          <a:off x="442898" y="352191"/>
          <a:ext cx="5389730" cy="690888"/>
        </p:xfrm>
        <a:graphic>
          <a:graphicData uri="http://schemas.openxmlformats.org/drawingml/2006/table">
            <a:tbl>
              <a:tblPr firstRow="1" firstCol="1" bandRow="1">
                <a:tableStyleId>{8FD4443E-F989-4FC4-A0C8-D5A2AF1F390B}</a:tableStyleId>
              </a:tblPr>
              <a:tblGrid>
                <a:gridCol w="2694865">
                  <a:extLst>
                    <a:ext uri="{9D8B030D-6E8A-4147-A177-3AD203B41FA5}">
                      <a16:colId xmlns:a16="http://schemas.microsoft.com/office/drawing/2014/main" val="1774502212"/>
                    </a:ext>
                  </a:extLst>
                </a:gridCol>
                <a:gridCol w="2694865">
                  <a:extLst>
                    <a:ext uri="{9D8B030D-6E8A-4147-A177-3AD203B41FA5}">
                      <a16:colId xmlns:a16="http://schemas.microsoft.com/office/drawing/2014/main" val="1644637183"/>
                    </a:ext>
                  </a:extLst>
                </a:gridCol>
              </a:tblGrid>
              <a:tr h="345444">
                <a:tc>
                  <a:txBody>
                    <a:bodyPr/>
                    <a:lstStyle/>
                    <a:p>
                      <a:r>
                        <a:rPr lang="el-GR" sz="1100" kern="100" dirty="0">
                          <a:effectLst/>
                        </a:rPr>
                        <a:t>Τύπος διαρρέοντος πετρελαίου</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Μέσο κόστος απορρύπανσης ανά τόνο πετρελαίου (€/</a:t>
                      </a:r>
                      <a:r>
                        <a:rPr lang="en-US" sz="1100" kern="100" dirty="0">
                          <a:effectLst/>
                        </a:rPr>
                        <a:t>ton</a:t>
                      </a:r>
                      <a:r>
                        <a:rPr lang="el-GR" sz="1100" kern="100" dirty="0">
                          <a:effectLst/>
                        </a:rPr>
                        <a:t>)</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19724824"/>
                  </a:ext>
                </a:extLst>
              </a:tr>
              <a:tr h="172722">
                <a:tc>
                  <a:txBody>
                    <a:bodyPr/>
                    <a:lstStyle/>
                    <a:p>
                      <a:r>
                        <a:rPr lang="en-US" sz="1100" kern="100" dirty="0">
                          <a:effectLst/>
                        </a:rPr>
                        <a:t>fuel oil</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41.000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244809311"/>
                  </a:ext>
                </a:extLst>
              </a:tr>
              <a:tr h="172722">
                <a:tc>
                  <a:txBody>
                    <a:bodyPr/>
                    <a:lstStyle/>
                    <a:p>
                      <a:r>
                        <a:rPr lang="en-US" sz="1100" kern="100" dirty="0">
                          <a:effectLst/>
                        </a:rPr>
                        <a:t>diesel oil</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30.600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2421889"/>
                  </a:ext>
                </a:extLst>
              </a:tr>
            </a:tbl>
          </a:graphicData>
        </a:graphic>
      </p:graphicFrame>
      <p:graphicFrame>
        <p:nvGraphicFramePr>
          <p:cNvPr id="6" name="Πίνακας 5">
            <a:extLst>
              <a:ext uri="{FF2B5EF4-FFF2-40B4-BE49-F238E27FC236}">
                <a16:creationId xmlns:a16="http://schemas.microsoft.com/office/drawing/2014/main" id="{7F98EE95-9FFC-ACB6-67A8-70B6ABD7DE92}"/>
              </a:ext>
            </a:extLst>
          </p:cNvPr>
          <p:cNvGraphicFramePr>
            <a:graphicFrameLocks noGrp="1"/>
          </p:cNvGraphicFramePr>
          <p:nvPr>
            <p:extLst>
              <p:ext uri="{D42A27DB-BD31-4B8C-83A1-F6EECF244321}">
                <p14:modId xmlns:p14="http://schemas.microsoft.com/office/powerpoint/2010/main" val="1218848476"/>
              </p:ext>
            </p:extLst>
          </p:nvPr>
        </p:nvGraphicFramePr>
        <p:xfrm>
          <a:off x="442899" y="3290891"/>
          <a:ext cx="5389730" cy="1210087"/>
        </p:xfrm>
        <a:graphic>
          <a:graphicData uri="http://schemas.openxmlformats.org/drawingml/2006/table">
            <a:tbl>
              <a:tblPr firstRow="1" firstCol="1" bandRow="1">
                <a:tableStyleId>{8FD4443E-F989-4FC4-A0C8-D5A2AF1F390B}</a:tableStyleId>
              </a:tblPr>
              <a:tblGrid>
                <a:gridCol w="2600619">
                  <a:extLst>
                    <a:ext uri="{9D8B030D-6E8A-4147-A177-3AD203B41FA5}">
                      <a16:colId xmlns:a16="http://schemas.microsoft.com/office/drawing/2014/main" val="4215412663"/>
                    </a:ext>
                  </a:extLst>
                </a:gridCol>
                <a:gridCol w="2789111">
                  <a:extLst>
                    <a:ext uri="{9D8B030D-6E8A-4147-A177-3AD203B41FA5}">
                      <a16:colId xmlns:a16="http://schemas.microsoft.com/office/drawing/2014/main" val="3711187949"/>
                    </a:ext>
                  </a:extLst>
                </a:gridCol>
              </a:tblGrid>
              <a:tr h="572761">
                <a:tc>
                  <a:txBody>
                    <a:bodyPr/>
                    <a:lstStyle/>
                    <a:p>
                      <a:r>
                        <a:rPr lang="el-GR" sz="1100" kern="100" dirty="0">
                          <a:effectLst/>
                        </a:rPr>
                        <a:t>Γεωγραφική τοποθεσία</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Μέσο κόστος απορρύπανσης ανά τόνο διαρρέοντος πετρελαίου (€/</a:t>
                      </a:r>
                      <a:r>
                        <a:rPr lang="en-US" sz="1100" kern="100" dirty="0">
                          <a:effectLst/>
                        </a:rPr>
                        <a:t>ton</a:t>
                      </a:r>
                      <a:r>
                        <a:rPr lang="el-GR" sz="1100" kern="100" dirty="0">
                          <a:effectLst/>
                        </a:rPr>
                        <a:t>)</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681960032"/>
                  </a:ext>
                </a:extLst>
              </a:tr>
              <a:tr h="212442">
                <a:tc>
                  <a:txBody>
                    <a:bodyPr/>
                    <a:lstStyle/>
                    <a:p>
                      <a:r>
                        <a:rPr lang="el-GR" sz="1100" kern="100" dirty="0">
                          <a:effectLst/>
                        </a:rPr>
                        <a:t>Αιγαίο</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14.300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4362385"/>
                  </a:ext>
                </a:extLst>
              </a:tr>
              <a:tr h="212442">
                <a:tc>
                  <a:txBody>
                    <a:bodyPr/>
                    <a:lstStyle/>
                    <a:p>
                      <a:r>
                        <a:rPr lang="el-GR" sz="1100" kern="100" dirty="0">
                          <a:effectLst/>
                        </a:rPr>
                        <a:t>Ιόνιο</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53.000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17567250"/>
                  </a:ext>
                </a:extLst>
              </a:tr>
              <a:tr h="212442">
                <a:tc>
                  <a:txBody>
                    <a:bodyPr/>
                    <a:lstStyle/>
                    <a:p>
                      <a:r>
                        <a:rPr lang="el-GR" sz="1100" kern="100" dirty="0">
                          <a:effectLst/>
                        </a:rPr>
                        <a:t>Σαρωνικό</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40.000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10580237"/>
                  </a:ext>
                </a:extLst>
              </a:tr>
            </a:tbl>
          </a:graphicData>
        </a:graphic>
      </p:graphicFrame>
      <p:graphicFrame>
        <p:nvGraphicFramePr>
          <p:cNvPr id="7" name="Πίνακας 6">
            <a:extLst>
              <a:ext uri="{FF2B5EF4-FFF2-40B4-BE49-F238E27FC236}">
                <a16:creationId xmlns:a16="http://schemas.microsoft.com/office/drawing/2014/main" id="{C65E2B73-29FA-F65B-518F-7C5F668A2D89}"/>
              </a:ext>
            </a:extLst>
          </p:cNvPr>
          <p:cNvGraphicFramePr>
            <a:graphicFrameLocks noGrp="1"/>
          </p:cNvGraphicFramePr>
          <p:nvPr>
            <p:extLst>
              <p:ext uri="{D42A27DB-BD31-4B8C-83A1-F6EECF244321}">
                <p14:modId xmlns:p14="http://schemas.microsoft.com/office/powerpoint/2010/main" val="2234362729"/>
              </p:ext>
            </p:extLst>
          </p:nvPr>
        </p:nvGraphicFramePr>
        <p:xfrm>
          <a:off x="442899" y="4857151"/>
          <a:ext cx="5389730" cy="1676400"/>
        </p:xfrm>
        <a:graphic>
          <a:graphicData uri="http://schemas.openxmlformats.org/drawingml/2006/table">
            <a:tbl>
              <a:tblPr firstRow="1" firstCol="1" bandRow="1">
                <a:tableStyleId>{8FD4443E-F989-4FC4-A0C8-D5A2AF1F390B}</a:tableStyleId>
              </a:tblPr>
              <a:tblGrid>
                <a:gridCol w="2694865">
                  <a:extLst>
                    <a:ext uri="{9D8B030D-6E8A-4147-A177-3AD203B41FA5}">
                      <a16:colId xmlns:a16="http://schemas.microsoft.com/office/drawing/2014/main" val="1270750946"/>
                    </a:ext>
                  </a:extLst>
                </a:gridCol>
                <a:gridCol w="2694865">
                  <a:extLst>
                    <a:ext uri="{9D8B030D-6E8A-4147-A177-3AD203B41FA5}">
                      <a16:colId xmlns:a16="http://schemas.microsoft.com/office/drawing/2014/main" val="2122969058"/>
                    </a:ext>
                  </a:extLst>
                </a:gridCol>
              </a:tblGrid>
              <a:tr h="266117">
                <a:tc>
                  <a:txBody>
                    <a:bodyPr/>
                    <a:lstStyle/>
                    <a:p>
                      <a:r>
                        <a:rPr lang="el-GR" sz="1100" kern="100" dirty="0">
                          <a:effectLst/>
                        </a:rPr>
                        <a:t>Είδος περιοχής</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Μέσο κόστος απορρύπανσης ανά τόνο διαρρέοντος πετρελαίου (€/</a:t>
                      </a:r>
                      <a:r>
                        <a:rPr lang="en-US" sz="1100" kern="100" dirty="0">
                          <a:effectLst/>
                        </a:rPr>
                        <a:t>ton</a:t>
                      </a:r>
                      <a:r>
                        <a:rPr lang="el-GR" sz="1100" kern="100" dirty="0">
                          <a:effectLst/>
                        </a:rPr>
                        <a:t>)</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34378729"/>
                  </a:ext>
                </a:extLst>
              </a:tr>
              <a:tr h="266117">
                <a:tc>
                  <a:txBody>
                    <a:bodyPr/>
                    <a:lstStyle/>
                    <a:p>
                      <a:r>
                        <a:rPr lang="en-US" sz="1100" kern="100" dirty="0">
                          <a:effectLst/>
                        </a:rPr>
                        <a:t>Port (</a:t>
                      </a:r>
                      <a:r>
                        <a:rPr lang="el-GR" sz="1100" kern="100" dirty="0">
                          <a:effectLst/>
                        </a:rPr>
                        <a:t>λιμάνι ή μαρίνα)</a:t>
                      </a:r>
                    </a:p>
                    <a:p>
                      <a:r>
                        <a:rPr lang="el-GR" sz="1100" kern="100" dirty="0">
                          <a:effectLst/>
                        </a:rPr>
                        <a:t> </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39.000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73015950"/>
                  </a:ext>
                </a:extLst>
              </a:tr>
              <a:tr h="399176">
                <a:tc>
                  <a:txBody>
                    <a:bodyPr/>
                    <a:lstStyle/>
                    <a:p>
                      <a:r>
                        <a:rPr lang="en-US" sz="1100" kern="100" dirty="0">
                          <a:effectLst/>
                        </a:rPr>
                        <a:t>Offshore </a:t>
                      </a:r>
                      <a:r>
                        <a:rPr lang="el-GR" sz="1100" kern="100" dirty="0">
                          <a:effectLst/>
                        </a:rPr>
                        <a:t>(Ανοικτή θάλασσα, περιοχή αλιείας)</a:t>
                      </a:r>
                    </a:p>
                    <a:p>
                      <a:r>
                        <a:rPr lang="el-GR" sz="1100" kern="100" dirty="0">
                          <a:effectLst/>
                        </a:rPr>
                        <a:t> </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25.900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909033835"/>
                  </a:ext>
                </a:extLst>
              </a:tr>
              <a:tr h="399176">
                <a:tc>
                  <a:txBody>
                    <a:bodyPr/>
                    <a:lstStyle/>
                    <a:p>
                      <a:r>
                        <a:rPr lang="en-US" sz="1100" kern="100" dirty="0">
                          <a:effectLst/>
                        </a:rPr>
                        <a:t>Nearshore</a:t>
                      </a:r>
                      <a:r>
                        <a:rPr lang="el-GR" sz="1100" kern="100" dirty="0">
                          <a:effectLst/>
                        </a:rPr>
                        <a:t> (Αγκυροβόλιο, βιομηχανική ή τουριστική περιοχή)</a:t>
                      </a:r>
                    </a:p>
                    <a:p>
                      <a:r>
                        <a:rPr lang="el-GR" sz="1100" kern="100" dirty="0">
                          <a:effectLst/>
                        </a:rPr>
                        <a:t> </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73.000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84551358"/>
                  </a:ext>
                </a:extLst>
              </a:tr>
            </a:tbl>
          </a:graphicData>
        </a:graphic>
      </p:graphicFrame>
      <p:graphicFrame>
        <p:nvGraphicFramePr>
          <p:cNvPr id="8" name="Πίνακας 7">
            <a:extLst>
              <a:ext uri="{FF2B5EF4-FFF2-40B4-BE49-F238E27FC236}">
                <a16:creationId xmlns:a16="http://schemas.microsoft.com/office/drawing/2014/main" id="{2A1C290B-782E-67F5-5813-9A568671B792}"/>
              </a:ext>
            </a:extLst>
          </p:cNvPr>
          <p:cNvGraphicFramePr>
            <a:graphicFrameLocks noGrp="1"/>
          </p:cNvGraphicFramePr>
          <p:nvPr>
            <p:extLst>
              <p:ext uri="{D42A27DB-BD31-4B8C-83A1-F6EECF244321}">
                <p14:modId xmlns:p14="http://schemas.microsoft.com/office/powerpoint/2010/main" val="2586181907"/>
              </p:ext>
            </p:extLst>
          </p:nvPr>
        </p:nvGraphicFramePr>
        <p:xfrm>
          <a:off x="6174988" y="1397969"/>
          <a:ext cx="5389730" cy="1391090"/>
        </p:xfrm>
        <a:graphic>
          <a:graphicData uri="http://schemas.openxmlformats.org/drawingml/2006/table">
            <a:tbl>
              <a:tblPr firstRow="1" firstCol="1" bandRow="1">
                <a:tableStyleId>{8FD4443E-F989-4FC4-A0C8-D5A2AF1F390B}</a:tableStyleId>
              </a:tblPr>
              <a:tblGrid>
                <a:gridCol w="2703162">
                  <a:extLst>
                    <a:ext uri="{9D8B030D-6E8A-4147-A177-3AD203B41FA5}">
                      <a16:colId xmlns:a16="http://schemas.microsoft.com/office/drawing/2014/main" val="1095460999"/>
                    </a:ext>
                  </a:extLst>
                </a:gridCol>
                <a:gridCol w="2686568">
                  <a:extLst>
                    <a:ext uri="{9D8B030D-6E8A-4147-A177-3AD203B41FA5}">
                      <a16:colId xmlns:a16="http://schemas.microsoft.com/office/drawing/2014/main" val="2199940966"/>
                    </a:ext>
                  </a:extLst>
                </a:gridCol>
              </a:tblGrid>
              <a:tr h="556436">
                <a:tc>
                  <a:txBody>
                    <a:bodyPr/>
                    <a:lstStyle/>
                    <a:p>
                      <a:r>
                        <a:rPr lang="el-GR" sz="1100" kern="100" dirty="0">
                          <a:effectLst/>
                        </a:rPr>
                        <a:t>Μήκος της προσβληθείσας ακτής</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Μέσο κόστος απορρύπανσης ανά τόνο διαρρέοντος πετρελαίου (€/</a:t>
                      </a:r>
                      <a:r>
                        <a:rPr lang="en-US" sz="1100" kern="100" dirty="0">
                          <a:effectLst/>
                        </a:rPr>
                        <a:t>ton</a:t>
                      </a:r>
                      <a:r>
                        <a:rPr lang="el-GR" sz="1100" kern="100" dirty="0">
                          <a:effectLst/>
                        </a:rPr>
                        <a:t>)</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59900215"/>
                  </a:ext>
                </a:extLst>
              </a:tr>
              <a:tr h="278218">
                <a:tc>
                  <a:txBody>
                    <a:bodyPr/>
                    <a:lstStyle/>
                    <a:p>
                      <a:r>
                        <a:rPr lang="el-GR" sz="1100" kern="100" dirty="0">
                          <a:effectLst/>
                        </a:rPr>
                        <a:t>0-1</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24.500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0729597"/>
                  </a:ext>
                </a:extLst>
              </a:tr>
              <a:tr h="278218">
                <a:tc>
                  <a:txBody>
                    <a:bodyPr/>
                    <a:lstStyle/>
                    <a:p>
                      <a:r>
                        <a:rPr lang="el-GR" sz="1100" kern="100" dirty="0">
                          <a:effectLst/>
                        </a:rPr>
                        <a:t>1,1-2</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39.000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61392491"/>
                  </a:ext>
                </a:extLst>
              </a:tr>
              <a:tr h="278218">
                <a:tc>
                  <a:txBody>
                    <a:bodyPr/>
                    <a:lstStyle/>
                    <a:p>
                      <a:r>
                        <a:rPr lang="el-GR" sz="1100" kern="100" dirty="0">
                          <a:effectLst/>
                        </a:rPr>
                        <a:t>&gt;2</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58.000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30813663"/>
                  </a:ext>
                </a:extLst>
              </a:tr>
            </a:tbl>
          </a:graphicData>
        </a:graphic>
      </p:graphicFrame>
      <p:graphicFrame>
        <p:nvGraphicFramePr>
          <p:cNvPr id="9" name="Πίνακας 8">
            <a:extLst>
              <a:ext uri="{FF2B5EF4-FFF2-40B4-BE49-F238E27FC236}">
                <a16:creationId xmlns:a16="http://schemas.microsoft.com/office/drawing/2014/main" id="{C2B45C66-5A21-D049-C367-75D0CC926728}"/>
              </a:ext>
            </a:extLst>
          </p:cNvPr>
          <p:cNvGraphicFramePr>
            <a:graphicFrameLocks noGrp="1"/>
          </p:cNvGraphicFramePr>
          <p:nvPr>
            <p:extLst>
              <p:ext uri="{D42A27DB-BD31-4B8C-83A1-F6EECF244321}">
                <p14:modId xmlns:p14="http://schemas.microsoft.com/office/powerpoint/2010/main" val="378917229"/>
              </p:ext>
            </p:extLst>
          </p:nvPr>
        </p:nvGraphicFramePr>
        <p:xfrm>
          <a:off x="6174989" y="3290892"/>
          <a:ext cx="5454760" cy="1210087"/>
        </p:xfrm>
        <a:graphic>
          <a:graphicData uri="http://schemas.openxmlformats.org/drawingml/2006/table">
            <a:tbl>
              <a:tblPr firstRow="1" firstCol="1" bandRow="1">
                <a:tableStyleId>{8FD4443E-F989-4FC4-A0C8-D5A2AF1F390B}</a:tableStyleId>
              </a:tblPr>
              <a:tblGrid>
                <a:gridCol w="2681196">
                  <a:extLst>
                    <a:ext uri="{9D8B030D-6E8A-4147-A177-3AD203B41FA5}">
                      <a16:colId xmlns:a16="http://schemas.microsoft.com/office/drawing/2014/main" val="2065246151"/>
                    </a:ext>
                  </a:extLst>
                </a:gridCol>
                <a:gridCol w="2773564">
                  <a:extLst>
                    <a:ext uri="{9D8B030D-6E8A-4147-A177-3AD203B41FA5}">
                      <a16:colId xmlns:a16="http://schemas.microsoft.com/office/drawing/2014/main" val="1884163953"/>
                    </a:ext>
                  </a:extLst>
                </a:gridCol>
              </a:tblGrid>
              <a:tr h="627526">
                <a:tc>
                  <a:txBody>
                    <a:bodyPr/>
                    <a:lstStyle/>
                    <a:p>
                      <a:r>
                        <a:rPr lang="el-GR" sz="1100" kern="100" dirty="0">
                          <a:effectLst/>
                        </a:rPr>
                        <a:t>Συνολικός χρόνος αντίδρασης</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Μέσο κόστος απορρύπανσης ανά τόνο διαρρέοντος πετρελαίου (€/</a:t>
                      </a:r>
                      <a:r>
                        <a:rPr lang="en-US" sz="1100" kern="100" dirty="0">
                          <a:effectLst/>
                        </a:rPr>
                        <a:t>ton</a:t>
                      </a:r>
                      <a:r>
                        <a:rPr lang="el-GR" sz="1100" kern="100" dirty="0">
                          <a:effectLst/>
                        </a:rPr>
                        <a:t>)</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11089038"/>
                  </a:ext>
                </a:extLst>
              </a:tr>
              <a:tr h="194187">
                <a:tc>
                  <a:txBody>
                    <a:bodyPr/>
                    <a:lstStyle/>
                    <a:p>
                      <a:r>
                        <a:rPr lang="el-GR" sz="1100" kern="100" dirty="0">
                          <a:effectLst/>
                        </a:rPr>
                        <a:t>1-5</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29.300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67307905"/>
                  </a:ext>
                </a:extLst>
              </a:tr>
              <a:tr h="194187">
                <a:tc>
                  <a:txBody>
                    <a:bodyPr/>
                    <a:lstStyle/>
                    <a:p>
                      <a:r>
                        <a:rPr lang="el-GR" sz="1100" kern="100" dirty="0">
                          <a:effectLst/>
                        </a:rPr>
                        <a:t>5,1-10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37.500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25828310"/>
                  </a:ext>
                </a:extLst>
              </a:tr>
              <a:tr h="194187">
                <a:tc>
                  <a:txBody>
                    <a:bodyPr/>
                    <a:lstStyle/>
                    <a:p>
                      <a:r>
                        <a:rPr lang="el-GR" sz="1100" kern="100" dirty="0">
                          <a:effectLst/>
                        </a:rPr>
                        <a:t>&gt;10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52.400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570283093"/>
                  </a:ext>
                </a:extLst>
              </a:tr>
            </a:tbl>
          </a:graphicData>
        </a:graphic>
      </p:graphicFrame>
      <p:graphicFrame>
        <p:nvGraphicFramePr>
          <p:cNvPr id="10" name="Πίνακας 9">
            <a:extLst>
              <a:ext uri="{FF2B5EF4-FFF2-40B4-BE49-F238E27FC236}">
                <a16:creationId xmlns:a16="http://schemas.microsoft.com/office/drawing/2014/main" id="{1D6ED75C-368F-5549-71FB-C913108E18BE}"/>
              </a:ext>
            </a:extLst>
          </p:cNvPr>
          <p:cNvGraphicFramePr>
            <a:graphicFrameLocks noGrp="1"/>
          </p:cNvGraphicFramePr>
          <p:nvPr>
            <p:extLst>
              <p:ext uri="{D42A27DB-BD31-4B8C-83A1-F6EECF244321}">
                <p14:modId xmlns:p14="http://schemas.microsoft.com/office/powerpoint/2010/main" val="2818016520"/>
              </p:ext>
            </p:extLst>
          </p:nvPr>
        </p:nvGraphicFramePr>
        <p:xfrm>
          <a:off x="6174987" y="5114718"/>
          <a:ext cx="5454760" cy="744544"/>
        </p:xfrm>
        <a:graphic>
          <a:graphicData uri="http://schemas.openxmlformats.org/drawingml/2006/table">
            <a:tbl>
              <a:tblPr firstRow="1" firstCol="1" bandRow="1">
                <a:tableStyleId>{8FD4443E-F989-4FC4-A0C8-D5A2AF1F390B}</a:tableStyleId>
              </a:tblPr>
              <a:tblGrid>
                <a:gridCol w="2727380">
                  <a:extLst>
                    <a:ext uri="{9D8B030D-6E8A-4147-A177-3AD203B41FA5}">
                      <a16:colId xmlns:a16="http://schemas.microsoft.com/office/drawing/2014/main" val="2801739032"/>
                    </a:ext>
                  </a:extLst>
                </a:gridCol>
                <a:gridCol w="2727380">
                  <a:extLst>
                    <a:ext uri="{9D8B030D-6E8A-4147-A177-3AD203B41FA5}">
                      <a16:colId xmlns:a16="http://schemas.microsoft.com/office/drawing/2014/main" val="767747994"/>
                    </a:ext>
                  </a:extLst>
                </a:gridCol>
              </a:tblGrid>
              <a:tr h="496363">
                <a:tc>
                  <a:txBody>
                    <a:bodyPr/>
                    <a:lstStyle/>
                    <a:p>
                      <a:r>
                        <a:rPr lang="el-GR" sz="1100" kern="100" dirty="0">
                          <a:effectLst/>
                        </a:rPr>
                        <a:t>Μέθοδος απορρύπανσης</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Μέσο κόστος απορρύπανσης ανά τόνο διαρρέοντος πετρελαίου (€/</a:t>
                      </a:r>
                      <a:r>
                        <a:rPr lang="en-US" sz="1100" kern="100" dirty="0">
                          <a:effectLst/>
                        </a:rPr>
                        <a:t>ton</a:t>
                      </a:r>
                      <a:r>
                        <a:rPr lang="el-GR" sz="1100" kern="100" dirty="0">
                          <a:effectLst/>
                        </a:rPr>
                        <a:t>)</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6753867"/>
                  </a:ext>
                </a:extLst>
              </a:tr>
              <a:tr h="248181">
                <a:tc>
                  <a:txBody>
                    <a:bodyPr/>
                    <a:lstStyle/>
                    <a:p>
                      <a:r>
                        <a:rPr lang="el-GR" sz="1100" kern="100" dirty="0">
                          <a:effectLst/>
                        </a:rPr>
                        <a:t>Μηχανικά μέσα</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37.200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028796243"/>
                  </a:ext>
                </a:extLst>
              </a:tr>
            </a:tbl>
          </a:graphicData>
        </a:graphic>
      </p:graphicFrame>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D0104FF6-FCB4-9D1A-76BA-ECFD3F6BD4F7}"/>
                  </a:ext>
                </a:extLst>
              </p:cNvPr>
              <p:cNvSpPr txBox="1"/>
              <p:nvPr/>
            </p:nvSpPr>
            <p:spPr>
              <a:xfrm>
                <a:off x="179540" y="-22307"/>
                <a:ext cx="93314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l-GR" sz="1800" b="1" i="1" smtClean="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l-GR" sz="1800" b="1" i="0" smtClean="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𝐓</m:t>
                          </m:r>
                        </m:e>
                        <m:sub>
                          <m:r>
                            <a:rPr lang="el-GR"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r>
                        <a:rPr lang="el-GR" sz="1800" b="0" i="0" smtClean="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m:t>
                      </m:r>
                    </m:oMath>
                  </m:oMathPara>
                </a14:m>
                <a:endParaRPr lang="el-GR" dirty="0"/>
              </a:p>
            </p:txBody>
          </p:sp>
        </mc:Choice>
        <mc:Fallback xmlns="">
          <p:sp>
            <p:nvSpPr>
              <p:cNvPr id="14" name="TextBox 13">
                <a:extLst>
                  <a:ext uri="{FF2B5EF4-FFF2-40B4-BE49-F238E27FC236}">
                    <a16:creationId xmlns:a16="http://schemas.microsoft.com/office/drawing/2014/main" id="{D0104FF6-FCB4-9D1A-76BA-ECFD3F6BD4F7}"/>
                  </a:ext>
                </a:extLst>
              </p:cNvPr>
              <p:cNvSpPr txBox="1">
                <a:spLocks noRot="1" noChangeAspect="1" noMove="1" noResize="1" noEditPoints="1" noAdjustHandles="1" noChangeArrowheads="1" noChangeShapeType="1" noTextEdit="1"/>
              </p:cNvSpPr>
              <p:nvPr/>
            </p:nvSpPr>
            <p:spPr>
              <a:xfrm>
                <a:off x="179540" y="-22307"/>
                <a:ext cx="933141" cy="369332"/>
              </a:xfrm>
              <a:prstGeom prst="rect">
                <a:avLst/>
              </a:prstGeom>
              <a:blipFill>
                <a:blip r:embed="rId2"/>
                <a:stretch>
                  <a:fillRect b="-9836"/>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DC73349C-A0E4-D329-8948-230EF7EFF2B9}"/>
                  </a:ext>
                </a:extLst>
              </p:cNvPr>
              <p:cNvSpPr txBox="1"/>
              <p:nvPr/>
            </p:nvSpPr>
            <p:spPr>
              <a:xfrm>
                <a:off x="442898" y="1036500"/>
                <a:ext cx="669783" cy="369332"/>
              </a:xfrm>
              <a:prstGeom prst="rect">
                <a:avLst/>
              </a:prstGeom>
              <a:noFill/>
            </p:spPr>
            <p:txBody>
              <a:bodyPr wrap="square" rtlCol="0">
                <a:spAutoFit/>
              </a:bodyPr>
              <a:lstStyle/>
              <a:p>
                <a14:m>
                  <m:oMath xmlns:m="http://schemas.openxmlformats.org/officeDocument/2006/math">
                    <m:sSub>
                      <m:sSubPr>
                        <m:ctrlPr>
                          <a:rPr lang="el-GR" sz="1800" b="1" i="1" smtClean="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n-US"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𝐒</m:t>
                        </m:r>
                      </m:e>
                      <m:sub>
                        <m:r>
                          <a:rPr lang="el-GR"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oMath>
                </a14:m>
                <a:r>
                  <a:rPr lang="el-GR" dirty="0">
                    <a:solidFill>
                      <a:schemeClr val="tx1"/>
                    </a:solidFill>
                  </a:rPr>
                  <a:t>:</a:t>
                </a:r>
                <a:endParaRPr lang="el-GR" dirty="0"/>
              </a:p>
            </p:txBody>
          </p:sp>
        </mc:Choice>
        <mc:Fallback xmlns="">
          <p:sp>
            <p:nvSpPr>
              <p:cNvPr id="15" name="TextBox 14">
                <a:extLst>
                  <a:ext uri="{FF2B5EF4-FFF2-40B4-BE49-F238E27FC236}">
                    <a16:creationId xmlns:a16="http://schemas.microsoft.com/office/drawing/2014/main" id="{DC73349C-A0E4-D329-8948-230EF7EFF2B9}"/>
                  </a:ext>
                </a:extLst>
              </p:cNvPr>
              <p:cNvSpPr txBox="1">
                <a:spLocks noRot="1" noChangeAspect="1" noMove="1" noResize="1" noEditPoints="1" noAdjustHandles="1" noChangeArrowheads="1" noChangeShapeType="1" noTextEdit="1"/>
              </p:cNvSpPr>
              <p:nvPr/>
            </p:nvSpPr>
            <p:spPr>
              <a:xfrm>
                <a:off x="442898" y="1036500"/>
                <a:ext cx="669783" cy="369332"/>
              </a:xfrm>
              <a:prstGeom prst="rect">
                <a:avLst/>
              </a:prstGeom>
              <a:blipFill>
                <a:blip r:embed="rId3"/>
                <a:stretch>
                  <a:fillRect t="-8197" b="-24590"/>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BEAA2191-3BE5-C9BB-0CD6-003D8705F01D}"/>
                  </a:ext>
                </a:extLst>
              </p:cNvPr>
              <p:cNvSpPr txBox="1"/>
              <p:nvPr/>
            </p:nvSpPr>
            <p:spPr>
              <a:xfrm>
                <a:off x="442897" y="2929985"/>
                <a:ext cx="915385" cy="369332"/>
              </a:xfrm>
              <a:prstGeom prst="rect">
                <a:avLst/>
              </a:prstGeom>
              <a:noFill/>
            </p:spPr>
            <p:txBody>
              <a:bodyPr wrap="square" rtlCol="0">
                <a:spAutoFit/>
              </a:bodyPr>
              <a:lstStyle/>
              <a:p>
                <a14:m>
                  <m:oMath xmlns:m="http://schemas.openxmlformats.org/officeDocument/2006/math">
                    <m:sSub>
                      <m:sSubPr>
                        <m:ctrlPr>
                          <a:rPr lang="el-GR" sz="1800" b="1" i="1" smtClean="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l-GR"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𝐋</m:t>
                        </m:r>
                      </m:e>
                      <m:sub>
                        <m:r>
                          <a:rPr lang="el-GR"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oMath>
                </a14:m>
                <a:r>
                  <a:rPr lang="el-GR" dirty="0">
                    <a:solidFill>
                      <a:schemeClr val="tx1"/>
                    </a:solidFill>
                  </a:rPr>
                  <a:t>:</a:t>
                </a:r>
                <a:endParaRPr lang="el-GR" dirty="0"/>
              </a:p>
            </p:txBody>
          </p:sp>
        </mc:Choice>
        <mc:Fallback xmlns="">
          <p:sp>
            <p:nvSpPr>
              <p:cNvPr id="16" name="TextBox 15">
                <a:extLst>
                  <a:ext uri="{FF2B5EF4-FFF2-40B4-BE49-F238E27FC236}">
                    <a16:creationId xmlns:a16="http://schemas.microsoft.com/office/drawing/2014/main" id="{BEAA2191-3BE5-C9BB-0CD6-003D8705F01D}"/>
                  </a:ext>
                </a:extLst>
              </p:cNvPr>
              <p:cNvSpPr txBox="1">
                <a:spLocks noRot="1" noChangeAspect="1" noMove="1" noResize="1" noEditPoints="1" noAdjustHandles="1" noChangeArrowheads="1" noChangeShapeType="1" noTextEdit="1"/>
              </p:cNvSpPr>
              <p:nvPr/>
            </p:nvSpPr>
            <p:spPr>
              <a:xfrm>
                <a:off x="442897" y="2929985"/>
                <a:ext cx="915385" cy="369332"/>
              </a:xfrm>
              <a:prstGeom prst="rect">
                <a:avLst/>
              </a:prstGeom>
              <a:blipFill>
                <a:blip r:embed="rId4"/>
                <a:stretch>
                  <a:fillRect t="-10000" b="-26667"/>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A7D267BF-30B0-62A6-FA6A-D8C886D9CCD2}"/>
                  </a:ext>
                </a:extLst>
              </p:cNvPr>
              <p:cNvSpPr txBox="1"/>
              <p:nvPr/>
            </p:nvSpPr>
            <p:spPr>
              <a:xfrm>
                <a:off x="442897" y="4500978"/>
                <a:ext cx="578035" cy="369332"/>
              </a:xfrm>
              <a:prstGeom prst="rect">
                <a:avLst/>
              </a:prstGeom>
              <a:noFill/>
            </p:spPr>
            <p:txBody>
              <a:bodyPr wrap="square" rtlCol="0">
                <a:spAutoFit/>
              </a:bodyPr>
              <a:lstStyle/>
              <a:p>
                <a14:m>
                  <m:oMath xmlns:m="http://schemas.openxmlformats.org/officeDocument/2006/math">
                    <m:sSub>
                      <m:sSubPr>
                        <m:ctrlPr>
                          <a:rPr lang="el-GR" sz="1800" b="1" i="1" smtClean="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l-GR"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𝐥</m:t>
                        </m:r>
                      </m:e>
                      <m:sub>
                        <m:r>
                          <a:rPr lang="el-GR"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oMath>
                </a14:m>
                <a:r>
                  <a:rPr lang="el-GR" dirty="0">
                    <a:solidFill>
                      <a:schemeClr val="tx1"/>
                    </a:solidFill>
                  </a:rPr>
                  <a:t>:</a:t>
                </a:r>
                <a:endParaRPr lang="el-GR" dirty="0"/>
              </a:p>
            </p:txBody>
          </p:sp>
        </mc:Choice>
        <mc:Fallback xmlns="">
          <p:sp>
            <p:nvSpPr>
              <p:cNvPr id="17" name="TextBox 16">
                <a:extLst>
                  <a:ext uri="{FF2B5EF4-FFF2-40B4-BE49-F238E27FC236}">
                    <a16:creationId xmlns:a16="http://schemas.microsoft.com/office/drawing/2014/main" id="{A7D267BF-30B0-62A6-FA6A-D8C886D9CCD2}"/>
                  </a:ext>
                </a:extLst>
              </p:cNvPr>
              <p:cNvSpPr txBox="1">
                <a:spLocks noRot="1" noChangeAspect="1" noMove="1" noResize="1" noEditPoints="1" noAdjustHandles="1" noChangeArrowheads="1" noChangeShapeType="1" noTextEdit="1"/>
              </p:cNvSpPr>
              <p:nvPr/>
            </p:nvSpPr>
            <p:spPr>
              <a:xfrm>
                <a:off x="442897" y="4500978"/>
                <a:ext cx="578035" cy="369332"/>
              </a:xfrm>
              <a:prstGeom prst="rect">
                <a:avLst/>
              </a:prstGeom>
              <a:blipFill>
                <a:blip r:embed="rId5"/>
                <a:stretch>
                  <a:fillRect l="-1064" t="-8197" b="-24590"/>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E1DF7FED-075D-1844-D29E-1AA79AF1D3FC}"/>
                  </a:ext>
                </a:extLst>
              </p:cNvPr>
              <p:cNvSpPr txBox="1"/>
              <p:nvPr/>
            </p:nvSpPr>
            <p:spPr>
              <a:xfrm>
                <a:off x="6174987" y="1043079"/>
                <a:ext cx="1060314" cy="369332"/>
              </a:xfrm>
              <a:prstGeom prst="rect">
                <a:avLst/>
              </a:prstGeom>
              <a:noFill/>
            </p:spPr>
            <p:txBody>
              <a:bodyPr wrap="square" rtlCol="0">
                <a:spAutoFit/>
              </a:bodyPr>
              <a:lstStyle/>
              <a:p>
                <a14:m>
                  <m:oMath xmlns:m="http://schemas.openxmlformats.org/officeDocument/2006/math">
                    <m:sSub>
                      <m:sSubPr>
                        <m:ctrlPr>
                          <a:rPr lang="el-GR" sz="1800" b="1" i="1" smtClean="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l-GR"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𝐎</m:t>
                        </m:r>
                      </m:e>
                      <m:sub>
                        <m:r>
                          <a:rPr lang="el-GR"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oMath>
                </a14:m>
                <a:r>
                  <a:rPr lang="el-GR" dirty="0"/>
                  <a:t>:</a:t>
                </a:r>
              </a:p>
            </p:txBody>
          </p:sp>
        </mc:Choice>
        <mc:Fallback xmlns="">
          <p:sp>
            <p:nvSpPr>
              <p:cNvPr id="18" name="TextBox 17">
                <a:extLst>
                  <a:ext uri="{FF2B5EF4-FFF2-40B4-BE49-F238E27FC236}">
                    <a16:creationId xmlns:a16="http://schemas.microsoft.com/office/drawing/2014/main" id="{E1DF7FED-075D-1844-D29E-1AA79AF1D3FC}"/>
                  </a:ext>
                </a:extLst>
              </p:cNvPr>
              <p:cNvSpPr txBox="1">
                <a:spLocks noRot="1" noChangeAspect="1" noMove="1" noResize="1" noEditPoints="1" noAdjustHandles="1" noChangeArrowheads="1" noChangeShapeType="1" noTextEdit="1"/>
              </p:cNvSpPr>
              <p:nvPr/>
            </p:nvSpPr>
            <p:spPr>
              <a:xfrm>
                <a:off x="6174987" y="1043079"/>
                <a:ext cx="1060314" cy="369332"/>
              </a:xfrm>
              <a:prstGeom prst="rect">
                <a:avLst/>
              </a:prstGeom>
              <a:blipFill>
                <a:blip r:embed="rId6"/>
                <a:stretch>
                  <a:fillRect t="-8197" b="-24590"/>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C13A5272-3D82-2BEE-E8D6-C750A5705C05}"/>
                  </a:ext>
                </a:extLst>
              </p:cNvPr>
              <p:cNvSpPr txBox="1"/>
              <p:nvPr/>
            </p:nvSpPr>
            <p:spPr>
              <a:xfrm>
                <a:off x="6126728" y="2887008"/>
                <a:ext cx="915385" cy="369332"/>
              </a:xfrm>
              <a:prstGeom prst="rect">
                <a:avLst/>
              </a:prstGeom>
              <a:noFill/>
            </p:spPr>
            <p:txBody>
              <a:bodyPr wrap="square" rtlCol="0">
                <a:spAutoFit/>
              </a:bodyPr>
              <a:lstStyle/>
              <a:p>
                <a14:m>
                  <m:oMath xmlns:m="http://schemas.openxmlformats.org/officeDocument/2006/math">
                    <m:sSub>
                      <m:sSubPr>
                        <m:ctrlPr>
                          <a:rPr lang="el-GR" sz="1800" b="1" i="1" smtClean="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n-US"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𝐑</m:t>
                        </m:r>
                      </m:e>
                      <m:sub>
                        <m:r>
                          <a:rPr lang="el-GR"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oMath>
                </a14:m>
                <a:r>
                  <a:rPr lang="el-GR" dirty="0">
                    <a:solidFill>
                      <a:schemeClr val="tx1"/>
                    </a:solidFill>
                  </a:rPr>
                  <a:t>:</a:t>
                </a:r>
                <a:endParaRPr lang="el-GR" dirty="0"/>
              </a:p>
            </p:txBody>
          </p:sp>
        </mc:Choice>
        <mc:Fallback xmlns="">
          <p:sp>
            <p:nvSpPr>
              <p:cNvPr id="19" name="TextBox 18">
                <a:extLst>
                  <a:ext uri="{FF2B5EF4-FFF2-40B4-BE49-F238E27FC236}">
                    <a16:creationId xmlns:a16="http://schemas.microsoft.com/office/drawing/2014/main" id="{C13A5272-3D82-2BEE-E8D6-C750A5705C05}"/>
                  </a:ext>
                </a:extLst>
              </p:cNvPr>
              <p:cNvSpPr txBox="1">
                <a:spLocks noRot="1" noChangeAspect="1" noMove="1" noResize="1" noEditPoints="1" noAdjustHandles="1" noChangeArrowheads="1" noChangeShapeType="1" noTextEdit="1"/>
              </p:cNvSpPr>
              <p:nvPr/>
            </p:nvSpPr>
            <p:spPr>
              <a:xfrm>
                <a:off x="6126728" y="2887008"/>
                <a:ext cx="915385" cy="369332"/>
              </a:xfrm>
              <a:prstGeom prst="rect">
                <a:avLst/>
              </a:prstGeom>
              <a:blipFill>
                <a:blip r:embed="rId7"/>
                <a:stretch>
                  <a:fillRect t="-10000" b="-26667"/>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DCEAE9F5-D44B-2DE6-F819-76E704472712}"/>
                  </a:ext>
                </a:extLst>
              </p:cNvPr>
              <p:cNvSpPr txBox="1"/>
              <p:nvPr/>
            </p:nvSpPr>
            <p:spPr>
              <a:xfrm>
                <a:off x="6174987" y="4694522"/>
                <a:ext cx="802862" cy="369332"/>
              </a:xfrm>
              <a:prstGeom prst="rect">
                <a:avLst/>
              </a:prstGeom>
              <a:noFill/>
            </p:spPr>
            <p:txBody>
              <a:bodyPr wrap="square" rtlCol="0">
                <a:spAutoFit/>
              </a:bodyPr>
              <a:lstStyle/>
              <a:p>
                <a14:m>
                  <m:oMath xmlns:m="http://schemas.openxmlformats.org/officeDocument/2006/math">
                    <m:sSub>
                      <m:sSubPr>
                        <m:ctrlPr>
                          <a:rPr lang="el-GR" sz="1800" b="1" i="1" smtClean="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l-GR"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𝚳</m:t>
                        </m:r>
                      </m:e>
                      <m:sub>
                        <m:r>
                          <a:rPr lang="el-GR"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oMath>
                </a14:m>
                <a:r>
                  <a:rPr lang="el-GR" dirty="0">
                    <a:solidFill>
                      <a:schemeClr val="tx1"/>
                    </a:solidFill>
                  </a:rPr>
                  <a:t>:</a:t>
                </a:r>
                <a:endParaRPr lang="el-GR" dirty="0"/>
              </a:p>
            </p:txBody>
          </p:sp>
        </mc:Choice>
        <mc:Fallback xmlns="">
          <p:sp>
            <p:nvSpPr>
              <p:cNvPr id="20" name="TextBox 19">
                <a:extLst>
                  <a:ext uri="{FF2B5EF4-FFF2-40B4-BE49-F238E27FC236}">
                    <a16:creationId xmlns:a16="http://schemas.microsoft.com/office/drawing/2014/main" id="{DCEAE9F5-D44B-2DE6-F819-76E704472712}"/>
                  </a:ext>
                </a:extLst>
              </p:cNvPr>
              <p:cNvSpPr txBox="1">
                <a:spLocks noRot="1" noChangeAspect="1" noMove="1" noResize="1" noEditPoints="1" noAdjustHandles="1" noChangeArrowheads="1" noChangeShapeType="1" noTextEdit="1"/>
              </p:cNvSpPr>
              <p:nvPr/>
            </p:nvSpPr>
            <p:spPr>
              <a:xfrm>
                <a:off x="6174987" y="4694522"/>
                <a:ext cx="802862" cy="369332"/>
              </a:xfrm>
              <a:prstGeom prst="rect">
                <a:avLst/>
              </a:prstGeom>
              <a:blipFill>
                <a:blip r:embed="rId8"/>
                <a:stretch>
                  <a:fillRect t="-8197" b="-24590"/>
                </a:stretch>
              </a:blipFill>
            </p:spPr>
            <p:txBody>
              <a:bodyPr/>
              <a:lstStyle/>
              <a:p>
                <a:r>
                  <a:rPr lang="el-GR">
                    <a:noFill/>
                  </a:rPr>
                  <a:t> </a:t>
                </a:r>
              </a:p>
            </p:txBody>
          </p:sp>
        </mc:Fallback>
      </mc:AlternateContent>
    </p:spTree>
    <p:extLst>
      <p:ext uri="{BB962C8B-B14F-4D97-AF65-F5344CB8AC3E}">
        <p14:creationId xmlns:p14="http://schemas.microsoft.com/office/powerpoint/2010/main" val="3003038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Ιόν">
  <a:themeElements>
    <a:clrScheme name="Ιό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Ιό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Ιό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Έγγραφο" ma:contentTypeID="0x010100E7692C7E0B39CE439896285E7078776E" ma:contentTypeVersion="2" ma:contentTypeDescription="Δημιουργία νέου εγγράφου" ma:contentTypeScope="" ma:versionID="9866896f827065ffd12a701222c4937e">
  <xsd:schema xmlns:xsd="http://www.w3.org/2001/XMLSchema" xmlns:xs="http://www.w3.org/2001/XMLSchema" xmlns:p="http://schemas.microsoft.com/office/2006/metadata/properties" xmlns:ns3="a0fb39ed-a497-43f1-9f88-7694bb84df72" targetNamespace="http://schemas.microsoft.com/office/2006/metadata/properties" ma:root="true" ma:fieldsID="eb0b6f05efa6bcad7e89b6e28eaa5b6c" ns3:_="">
    <xsd:import namespace="a0fb39ed-a497-43f1-9f88-7694bb84df72"/>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fb39ed-a497-43f1-9f88-7694bb84df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Τύπος περιεχομένου"/>
        <xsd:element ref="dc:title" minOccurs="0" maxOccurs="1" ma:index="4" ma:displayName="Τίτλο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FD3E031-7922-410F-B0F1-CF8CCAEBEA9B}">
  <ds:schemaRefs>
    <ds:schemaRef ds:uri="http://schemas.microsoft.com/sharepoint/v3/contenttype/forms"/>
  </ds:schemaRefs>
</ds:datastoreItem>
</file>

<file path=customXml/itemProps2.xml><?xml version="1.0" encoding="utf-8"?>
<ds:datastoreItem xmlns:ds="http://schemas.openxmlformats.org/officeDocument/2006/customXml" ds:itemID="{C7FA32A5-6AA3-4766-8187-68B15DA082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0fb39ed-a497-43f1-9f88-7694bb84df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EE8714C-D628-45C6-B2F4-0284E2B1178E}">
  <ds:schemaRefs>
    <ds:schemaRef ds:uri="http://schemas.microsoft.com/office/2006/documentManagement/types"/>
    <ds:schemaRef ds:uri="http://purl.org/dc/dcmitype/"/>
    <ds:schemaRef ds:uri="http://purl.org/dc/terms/"/>
    <ds:schemaRef ds:uri="http://purl.org/dc/elements/1.1/"/>
    <ds:schemaRef ds:uri="http://schemas.microsoft.com/office/infopath/2007/PartnerControls"/>
    <ds:schemaRef ds:uri="http://schemas.openxmlformats.org/package/2006/metadata/core-properties"/>
    <ds:schemaRef ds:uri="a0fb39ed-a497-43f1-9f88-7694bb84df72"/>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Ion</Template>
  <TotalTime>188</TotalTime>
  <Words>620</Words>
  <Application>Microsoft Office PowerPoint</Application>
  <PresentationFormat>Ευρεία οθόνη</PresentationFormat>
  <Paragraphs>89</Paragraphs>
  <Slides>5</Slides>
  <Notes>0</Notes>
  <HiddenSlides>0</HiddenSlides>
  <MMClips>0</MMClips>
  <ScaleCrop>false</ScaleCrop>
  <HeadingPairs>
    <vt:vector size="6" baseType="variant">
      <vt:variant>
        <vt:lpstr>Γραμματοσειρές που χρησιμοποιούνται</vt:lpstr>
      </vt:variant>
      <vt:variant>
        <vt:i4>7</vt:i4>
      </vt:variant>
      <vt:variant>
        <vt:lpstr>Θέμα</vt:lpstr>
      </vt:variant>
      <vt:variant>
        <vt:i4>1</vt:i4>
      </vt:variant>
      <vt:variant>
        <vt:lpstr>Τίτλοι διαφανειών</vt:lpstr>
      </vt:variant>
      <vt:variant>
        <vt:i4>5</vt:i4>
      </vt:variant>
    </vt:vector>
  </HeadingPairs>
  <TitlesOfParts>
    <vt:vector size="13" baseType="lpstr">
      <vt:lpstr>Arial</vt:lpstr>
      <vt:lpstr>Calibri</vt:lpstr>
      <vt:lpstr>Cambria Math</vt:lpstr>
      <vt:lpstr>Century Gothic</vt:lpstr>
      <vt:lpstr>Times New Roman</vt:lpstr>
      <vt:lpstr>Wingdings</vt:lpstr>
      <vt:lpstr>Wingdings 3</vt:lpstr>
      <vt:lpstr>Ιόν</vt:lpstr>
      <vt:lpstr>Μαθηματικά Προβλήματα για την Πετρελαϊκή Ρύπανση στο Θαλάσσιο Χώρο</vt:lpstr>
      <vt:lpstr>Παρουσίαση του PowerPoint</vt:lpstr>
      <vt:lpstr>Παρουσίαση του PowerPoint</vt:lpstr>
      <vt:lpstr> </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Μαθηματικά Προβλήματα για την Πετρελαϊκή Ρύπανση στο Θαλάσσιο Χώρο</dc:title>
  <dc:creator>ant1goni1@outlook.com.gr</dc:creator>
  <cp:lastModifiedBy>Ηλιάνα Σπυρολλάρι</cp:lastModifiedBy>
  <cp:revision>16</cp:revision>
  <dcterms:created xsi:type="dcterms:W3CDTF">2023-12-16T23:45:21Z</dcterms:created>
  <dcterms:modified xsi:type="dcterms:W3CDTF">2023-12-23T17:18:36Z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0x010100E7692C7E0B39CE439896285E7078776E</vt:lpwstr>
  </property>
</Properties>
</file>